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12"/>
  </p:notesMasterIdLst>
  <p:handoutMasterIdLst>
    <p:handoutMasterId r:id="rId13"/>
  </p:handoutMasterIdLst>
  <p:sldIdLst>
    <p:sldId id="420" r:id="rId2"/>
    <p:sldId id="407" r:id="rId3"/>
    <p:sldId id="421" r:id="rId4"/>
    <p:sldId id="422" r:id="rId5"/>
    <p:sldId id="428" r:id="rId6"/>
    <p:sldId id="424" r:id="rId7"/>
    <p:sldId id="425" r:id="rId8"/>
    <p:sldId id="426" r:id="rId9"/>
    <p:sldId id="427" r:id="rId10"/>
    <p:sldId id="297" r:id="rId11"/>
  </p:sldIdLst>
  <p:sldSz cx="12192000" cy="6858000"/>
  <p:notesSz cx="6858000" cy="9144000"/>
  <p:embeddedFontLst>
    <p:embeddedFont>
      <p:font typeface="NanumGothic" panose="020D0604000000000000" pitchFamily="34" charset="-127"/>
      <p:regular r:id="rId14"/>
      <p:bold r:id="rId15"/>
    </p:embeddedFont>
    <p:embeddedFont>
      <p:font typeface="맑은 고딕" panose="020B0503020000020004" pitchFamily="34" charset="-127"/>
      <p:regular r:id="rId16"/>
      <p:bold r:id="rId17"/>
    </p:embeddedFont>
    <p:embeddedFont>
      <p:font typeface="BM JUA OTF" panose="02020603020101020101" pitchFamily="18" charset="-127"/>
      <p:regular r:id="rId18"/>
    </p:embeddedFont>
    <p:embeddedFont>
      <p:font typeface="Cambria Math" panose="02040503050406030204" pitchFamily="18" charset="0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91988"/>
  </p:normalViewPr>
  <p:slideViewPr>
    <p:cSldViewPr snapToGrid="0">
      <p:cViewPr varScale="1">
        <p:scale>
          <a:sx n="138" d="100"/>
          <a:sy n="138" d="100"/>
        </p:scale>
        <p:origin x="9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46E7E-6CE1-4F62-BC39-1BE7148D0D0D}" type="datetimeFigureOut">
              <a:rPr lang="ko-KR" altLang="en-US" smtClean="0"/>
              <a:t>2022. 11. 25.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6489-CFDC-4DF4-92D1-C366C0FB1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A1C54-2D0D-48EB-888A-9786B070F533}" type="datetimeFigureOut">
              <a:rPr lang="ko-KR" altLang="en-US" smtClean="0"/>
              <a:t>2022. 11. 25.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2C913-610E-4BF0-B55F-9CE65BBA6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7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Private </a:t>
            </a:r>
            <a:r>
              <a:rPr kumimoji="1" lang="ko-KR" altLang="en-US" dirty="0"/>
              <a:t>계정을 통해 </a:t>
            </a:r>
            <a:r>
              <a:rPr kumimoji="1" lang="ko-KR" altLang="en-US" dirty="0" err="1"/>
              <a:t>프라이빗</a:t>
            </a:r>
            <a:r>
              <a:rPr kumimoji="1" lang="ko-KR" altLang="en-US" dirty="0"/>
              <a:t> 컨트랙트 및 트랜잭션을 만들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2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블록체인의 운영 효율성과 클라이언트의 컴퓨팅 부담을 덜기 위해 </a:t>
            </a:r>
            <a:r>
              <a:rPr kumimoji="1" lang="ko-KR" altLang="en-US" sz="1200" dirty="0" err="1"/>
              <a:t>엣지</a:t>
            </a:r>
            <a:r>
              <a:rPr kumimoji="1" lang="ko-KR" altLang="en-US" sz="1200" dirty="0"/>
              <a:t> 컴퓨팅 모델 활용</a:t>
            </a:r>
            <a:endParaRPr kumimoji="1" lang="en-US" altLang="ko-KR" sz="1200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알고리즘은 블록체인과 에지 컴퓨팅 네트워크의 특성을 결합하고 다수의 합법적인 에지 컴퓨팅 노드가 데이터 보안을 보장합니다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에지 컴퓨팅 리소스를 최대한 활용한다는 전제하에 광범위한 데이터 수집 및 분석을 달성하고 모든 조직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기업 및 개인이 쿼리할 수 있도록 완전하고 공개적으로 출력 데이터 리소스를 저장하고 데이터 변조 또는 삭제</a:t>
            </a:r>
            <a:r>
              <a:rPr kumimoji="1" lang="en-US" altLang="ko-KR" dirty="0"/>
              <a:t>; </a:t>
            </a:r>
            <a:r>
              <a:rPr kumimoji="1" lang="ko-KR" altLang="en-US" dirty="0"/>
              <a:t>마지막으로 데이터 자원 관리 과정에서 데이터 보안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 개방성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 소스 추적성 및 </a:t>
            </a:r>
            <a:r>
              <a:rPr kumimoji="1" lang="ko-KR" altLang="en-US" dirty="0" err="1"/>
              <a:t>비변조성을</a:t>
            </a:r>
            <a:r>
              <a:rPr kumimoji="1" lang="ko-KR" altLang="en-US" dirty="0"/>
              <a:t> 실현하여 데이터 활용도를 높였습니다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에지 컴퓨팅 모델을 도입하고 블록체인 기반 분산 개인 정보 보호 아키텍처를 설계했습니다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블록체인의 운영 효율성을 보장하고 클라이언트의 컴퓨팅 부담을 완화하기 위해 특정 컴퓨팅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저장 및 통신 기능을 가진 일부 에지 노드가 체인에 데이터를 기록하고 전체 블록체인을 유지 및 업데이트할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에스크로에서의</a:t>
            </a:r>
            <a:r>
              <a:rPr kumimoji="1" lang="ko-KR" altLang="en-US" dirty="0"/>
              <a:t> 데이터 보안 문제를 해결하기 위해 </a:t>
            </a:r>
            <a:r>
              <a:rPr kumimoji="1" lang="en" altLang="ko-KR" dirty="0" err="1"/>
              <a:t>Paillier</a:t>
            </a:r>
            <a:r>
              <a:rPr kumimoji="1" lang="ko-KR" altLang="en-US" dirty="0"/>
              <a:t>와 </a:t>
            </a:r>
            <a:r>
              <a:rPr kumimoji="1" lang="en" altLang="ko-KR" dirty="0"/>
              <a:t>RSA </a:t>
            </a:r>
            <a:r>
              <a:rPr kumimoji="1" lang="ko-KR" altLang="en-US" dirty="0"/>
              <a:t>암호체계 기반의 동형암호 기법을 제시하였으며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실행은 수신된 모든 데이터를 암호화하고 </a:t>
            </a:r>
            <a:r>
              <a:rPr kumimoji="1" lang="en" altLang="ko-KR" dirty="0"/>
              <a:t>Edge </a:t>
            </a:r>
            <a:r>
              <a:rPr kumimoji="1" lang="ko-KR" altLang="en-US" dirty="0"/>
              <a:t>노드는 수신된 데이터의 암호문을 연산하여 암호문을 얻어 최종 결과를 확인하고 고객에게 다시 반환합니다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17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effectLst/>
                <a:latin typeface="HCRBatang"/>
              </a:rPr>
              <a:t>훈련을 위해 사용되는 </a:t>
            </a:r>
            <a:r>
              <a:rPr lang="ko-KR" altLang="en-US" sz="1200" dirty="0" err="1">
                <a:effectLst/>
                <a:latin typeface="HCRBatang"/>
              </a:rPr>
              <a:t>딥러</a:t>
            </a:r>
            <a:r>
              <a:rPr lang="ko-KR" altLang="en-US" sz="1200" dirty="0">
                <a:effectLst/>
                <a:latin typeface="HCRBatang"/>
              </a:rPr>
              <a:t> </a:t>
            </a:r>
            <a:r>
              <a:rPr lang="ko-KR" altLang="en-US" sz="1200" dirty="0" err="1">
                <a:effectLst/>
                <a:latin typeface="HCRBatang"/>
              </a:rPr>
              <a:t>닝</a:t>
            </a:r>
            <a:r>
              <a:rPr lang="ko-KR" altLang="en-US" sz="1200" dirty="0">
                <a:effectLst/>
                <a:latin typeface="HCRBatang"/>
              </a:rPr>
              <a:t> 모델은 모든 사용자가 동의한 통합된 모델이 있다</a:t>
            </a:r>
            <a:r>
              <a:rPr lang="en-US" altLang="ko-KR" sz="1200" dirty="0">
                <a:effectLst/>
                <a:latin typeface="HCRBatang"/>
              </a:rPr>
              <a:t>. </a:t>
            </a:r>
            <a:r>
              <a:rPr lang="ko-KR" altLang="en-US" sz="1200" dirty="0">
                <a:effectLst/>
                <a:latin typeface="HCRBatang"/>
              </a:rPr>
              <a:t>로컬 데이터를 사용자가 암호화한 후 클라 우드 서버에 업로드하면</a:t>
            </a:r>
            <a:r>
              <a:rPr lang="en-US" altLang="ko-KR" sz="1200" dirty="0">
                <a:effectLst/>
                <a:latin typeface="HCRBatang"/>
              </a:rPr>
              <a:t>, </a:t>
            </a:r>
            <a:r>
              <a:rPr lang="ko-KR" altLang="en-US" sz="1200" dirty="0">
                <a:effectLst/>
                <a:latin typeface="HCRBatang"/>
              </a:rPr>
              <a:t>서버 </a:t>
            </a:r>
            <a:r>
              <a:rPr lang="en" altLang="ko-KR" sz="1200" dirty="0">
                <a:effectLst/>
                <a:latin typeface="HCRBatang"/>
              </a:rPr>
              <a:t>A</a:t>
            </a:r>
            <a:r>
              <a:rPr lang="ko-KR" altLang="en-US" sz="1200" dirty="0">
                <a:effectLst/>
                <a:latin typeface="HCRBatang"/>
              </a:rPr>
              <a:t>와 </a:t>
            </a:r>
            <a:r>
              <a:rPr lang="en" altLang="ko-KR" sz="1200" dirty="0">
                <a:effectLst/>
                <a:latin typeface="HCRBatang"/>
              </a:rPr>
              <a:t>B</a:t>
            </a:r>
            <a:r>
              <a:rPr lang="ko-KR" altLang="en-US" sz="1200" dirty="0">
                <a:effectLst/>
                <a:latin typeface="HCRBatang"/>
              </a:rPr>
              <a:t>는 데이터 </a:t>
            </a:r>
            <a:r>
              <a:rPr lang="ko-KR" altLang="en-US" sz="1200" dirty="0" err="1">
                <a:effectLst/>
                <a:latin typeface="HCRBatang"/>
              </a:rPr>
              <a:t>들을집계한후로컬모델에전송한다</a:t>
            </a:r>
            <a:r>
              <a:rPr lang="en-US" altLang="ko-KR" sz="1200" dirty="0">
                <a:effectLst/>
                <a:latin typeface="HCRBatang"/>
              </a:rPr>
              <a:t>.</a:t>
            </a:r>
            <a:r>
              <a:rPr lang="ko-KR" altLang="en-US" sz="1200" dirty="0">
                <a:effectLst/>
                <a:latin typeface="HCRBatang"/>
              </a:rPr>
              <a:t>이때</a:t>
            </a:r>
            <a:r>
              <a:rPr lang="en-US" altLang="ko-KR" sz="1200" dirty="0">
                <a:effectLst/>
                <a:latin typeface="HCRBatang"/>
              </a:rPr>
              <a:t>,</a:t>
            </a:r>
            <a:r>
              <a:rPr lang="ko-KR" altLang="en-US" sz="1200" dirty="0">
                <a:effectLst/>
                <a:latin typeface="HCRBatang"/>
              </a:rPr>
              <a:t>동 형 암호를 사용하여 암호화 된 상태에서의 집계 가 가능하도록 한다</a:t>
            </a:r>
            <a:r>
              <a:rPr lang="en-US" altLang="ko-KR" sz="1200" dirty="0">
                <a:effectLst/>
                <a:latin typeface="HCRBatang"/>
              </a:rPr>
              <a:t>. </a:t>
            </a:r>
            <a:r>
              <a:rPr lang="ko-KR" altLang="en-US" sz="1200" dirty="0">
                <a:effectLst/>
                <a:latin typeface="HCRBatang"/>
              </a:rPr>
              <a:t>이후</a:t>
            </a:r>
            <a:r>
              <a:rPr lang="en-US" altLang="ko-KR" sz="1200" dirty="0">
                <a:effectLst/>
                <a:latin typeface="HCRBatang"/>
              </a:rPr>
              <a:t>, </a:t>
            </a:r>
            <a:r>
              <a:rPr lang="ko-KR" altLang="en-US" sz="1200" dirty="0">
                <a:effectLst/>
                <a:latin typeface="HCRBatang"/>
              </a:rPr>
              <a:t>로컬에서는 각 사용 자가 암호문을 </a:t>
            </a:r>
            <a:r>
              <a:rPr lang="ko-KR" altLang="en-US" sz="1200" dirty="0" err="1">
                <a:effectLst/>
                <a:latin typeface="HCRBatang"/>
              </a:rPr>
              <a:t>복호화한</a:t>
            </a:r>
            <a:r>
              <a:rPr lang="ko-KR" altLang="en-US" sz="1200" dirty="0">
                <a:effectLst/>
                <a:latin typeface="HCRBatang"/>
              </a:rPr>
              <a:t> 후 로컬 모델을 </a:t>
            </a:r>
            <a:r>
              <a:rPr lang="ko-KR" altLang="en-US" sz="1200" dirty="0" err="1">
                <a:effectLst/>
                <a:latin typeface="HCRBatang"/>
              </a:rPr>
              <a:t>업데이</a:t>
            </a:r>
            <a:r>
              <a:rPr lang="ko-KR" altLang="en-US" sz="1200" dirty="0">
                <a:effectLst/>
                <a:latin typeface="HCRBatang"/>
              </a:rPr>
              <a:t> </a:t>
            </a:r>
            <a:r>
              <a:rPr lang="ko-KR" altLang="en-US" sz="1200" dirty="0" err="1">
                <a:effectLst/>
                <a:latin typeface="HCRBatang"/>
              </a:rPr>
              <a:t>트한다</a:t>
            </a:r>
            <a:r>
              <a:rPr lang="en-US" altLang="ko-KR" sz="1200" dirty="0">
                <a:effectLst/>
                <a:latin typeface="HCRBatang"/>
              </a:rPr>
              <a:t>. </a:t>
            </a:r>
            <a:r>
              <a:rPr lang="ko-KR" altLang="en-US" sz="1200" dirty="0">
                <a:effectLst/>
                <a:latin typeface="HCRBatang"/>
              </a:rPr>
              <a:t>이러한 방식으로 사용자의 전기 사용량 데이터를 안전하게 집계하여 예측에 활용할 수 있는 </a:t>
            </a:r>
            <a:r>
              <a:rPr lang="ko-KR" altLang="en-US" sz="1200" dirty="0" err="1">
                <a:effectLst/>
                <a:latin typeface="HCRBatang"/>
              </a:rPr>
              <a:t>집계모듈을</a:t>
            </a:r>
            <a:r>
              <a:rPr lang="ko-KR" altLang="en-US" sz="1200" dirty="0">
                <a:effectLst/>
                <a:latin typeface="HCRBatang"/>
              </a:rPr>
              <a:t> 제공한다</a:t>
            </a:r>
            <a:r>
              <a:rPr lang="en-US" altLang="ko-KR" sz="1200" dirty="0">
                <a:effectLst/>
                <a:latin typeface="HCRBatang"/>
              </a:rPr>
              <a:t>. </a:t>
            </a:r>
            <a:r>
              <a:rPr lang="ko-KR" altLang="en-US" sz="1200" dirty="0">
                <a:effectLst/>
                <a:latin typeface="HCRBatang"/>
              </a:rPr>
              <a:t>또한</a:t>
            </a:r>
            <a:r>
              <a:rPr lang="en-US" altLang="ko-KR" sz="1200" dirty="0">
                <a:effectLst/>
                <a:latin typeface="HCRBatang"/>
              </a:rPr>
              <a:t>, </a:t>
            </a:r>
            <a:r>
              <a:rPr lang="ko-KR" altLang="en-US" sz="1200" dirty="0">
                <a:effectLst/>
                <a:latin typeface="HCRBatang"/>
              </a:rPr>
              <a:t>스마트 그리드 데이터 분석에서는 데이터 변조 위협이 </a:t>
            </a:r>
            <a:r>
              <a:rPr lang="ko-KR" altLang="en-US" sz="1200" dirty="0" err="1">
                <a:effectLst/>
                <a:latin typeface="HCRBatang"/>
              </a:rPr>
              <a:t>존재하므</a:t>
            </a:r>
            <a:r>
              <a:rPr lang="ko-KR" altLang="en-US" sz="1200" dirty="0">
                <a:effectLst/>
                <a:latin typeface="HCRBatang"/>
              </a:rPr>
              <a:t> </a:t>
            </a:r>
            <a:endParaRPr lang="ko-KR" altLang="en-US" sz="1200" dirty="0"/>
          </a:p>
          <a:p>
            <a:r>
              <a:rPr lang="ko-KR" altLang="en-US" sz="1200" dirty="0">
                <a:effectLst/>
                <a:latin typeface="HCRBatang"/>
              </a:rPr>
              <a:t>로 이를 위해 집계 모듈을 블록체인에 </a:t>
            </a:r>
            <a:r>
              <a:rPr lang="ko-KR" altLang="en-US" sz="1200" dirty="0" err="1">
                <a:effectLst/>
                <a:latin typeface="HCRBatang"/>
              </a:rPr>
              <a:t>배포함으</a:t>
            </a:r>
            <a:r>
              <a:rPr lang="ko-KR" altLang="en-US" sz="1200" dirty="0">
                <a:effectLst/>
                <a:latin typeface="HCRBatang"/>
              </a:rPr>
              <a:t> </a:t>
            </a:r>
            <a:r>
              <a:rPr lang="ko-KR" altLang="en-US" sz="1200" dirty="0" err="1">
                <a:effectLst/>
                <a:latin typeface="HCRBatang"/>
              </a:rPr>
              <a:t>로써</a:t>
            </a:r>
            <a:r>
              <a:rPr lang="ko-KR" altLang="en-US" sz="1200" dirty="0">
                <a:effectLst/>
                <a:latin typeface="HCRBatang"/>
              </a:rPr>
              <a:t> 데이터를 집계하고 블록에 저장할 수 </a:t>
            </a:r>
            <a:r>
              <a:rPr lang="ko-KR" altLang="en-US" sz="1200" dirty="0" err="1">
                <a:effectLst/>
                <a:latin typeface="HCRBatang"/>
              </a:rPr>
              <a:t>있도</a:t>
            </a:r>
            <a:r>
              <a:rPr lang="ko-KR" altLang="en-US" sz="1200" dirty="0">
                <a:effectLst/>
                <a:latin typeface="HCRBatang"/>
              </a:rPr>
              <a:t> 록 하였다</a:t>
            </a:r>
            <a:r>
              <a:rPr lang="en-US" altLang="ko-KR" sz="1200" dirty="0">
                <a:effectLst/>
                <a:latin typeface="HCRBatang"/>
              </a:rPr>
              <a:t>. </a:t>
            </a:r>
            <a:r>
              <a:rPr lang="ko-KR" altLang="en-US" sz="1200" dirty="0">
                <a:effectLst/>
                <a:latin typeface="HCRBatang"/>
              </a:rPr>
              <a:t>해당 블록체인 모델은 동형 암호화 및 적절한 인증 메커니즘으로 모든 통신에서 개 </a:t>
            </a:r>
            <a:r>
              <a:rPr lang="ko-KR" altLang="en-US" sz="1200" dirty="0" err="1">
                <a:effectLst/>
                <a:latin typeface="HCRBatang"/>
              </a:rPr>
              <a:t>인정보보호및기밀성을유지할수있다</a:t>
            </a:r>
            <a:r>
              <a:rPr lang="en-US" altLang="ko-KR" sz="1200" dirty="0">
                <a:effectLst/>
                <a:latin typeface="HCRBatang"/>
              </a:rPr>
              <a:t>.</a:t>
            </a:r>
            <a:r>
              <a:rPr lang="ko-KR" altLang="en-US" sz="1200" dirty="0">
                <a:effectLst/>
                <a:latin typeface="HCRBatang"/>
              </a:rPr>
              <a:t>따라 </a:t>
            </a:r>
            <a:r>
              <a:rPr lang="ko-KR" altLang="en-US" sz="1200" dirty="0" err="1">
                <a:effectLst/>
                <a:latin typeface="HCRBatang"/>
              </a:rPr>
              <a:t>서모든과정에서집계자는데이터를직접볼수</a:t>
            </a:r>
            <a:r>
              <a:rPr lang="ko-KR" altLang="en-US" sz="1200" dirty="0">
                <a:effectLst/>
                <a:latin typeface="HCRBatang"/>
              </a:rPr>
              <a:t> 없지만 정확한 데이터를 전력센터에 제공할 수 있다</a:t>
            </a:r>
            <a:r>
              <a:rPr lang="en-US" altLang="ko-KR" sz="1200" dirty="0">
                <a:effectLst/>
                <a:latin typeface="HCRBatang"/>
              </a:rPr>
              <a:t>. </a:t>
            </a:r>
            <a:r>
              <a:rPr lang="ko-KR" altLang="en-US" sz="1200" dirty="0">
                <a:effectLst/>
                <a:latin typeface="HCRBatang"/>
              </a:rPr>
              <a:t>또한</a:t>
            </a:r>
            <a:r>
              <a:rPr lang="en-US" altLang="ko-KR" sz="1200" dirty="0">
                <a:effectLst/>
                <a:latin typeface="HCRBatang"/>
              </a:rPr>
              <a:t>, </a:t>
            </a:r>
            <a:r>
              <a:rPr lang="ko-KR" altLang="en-US" sz="1200" dirty="0">
                <a:effectLst/>
                <a:latin typeface="HCRBatang"/>
              </a:rPr>
              <a:t>데이터가 유효한 소스에서 전송되는 것인지를 인증하는 메커니즘을 통해 데이터 주입 </a:t>
            </a:r>
            <a:r>
              <a:rPr lang="ko-KR" altLang="en-US" sz="1200" dirty="0" err="1">
                <a:effectLst/>
                <a:latin typeface="HCRBatang"/>
              </a:rPr>
              <a:t>공격등을방어할수있게된다</a:t>
            </a:r>
            <a:r>
              <a:rPr lang="en-US" altLang="ko-KR" sz="1200" dirty="0">
                <a:effectLst/>
                <a:latin typeface="HCRBatang"/>
              </a:rPr>
              <a:t>.</a:t>
            </a:r>
            <a:r>
              <a:rPr lang="ko-KR" altLang="en-US" sz="1200" dirty="0" err="1">
                <a:effectLst/>
                <a:latin typeface="HCRBatang"/>
              </a:rPr>
              <a:t>이외에도블록</a:t>
            </a:r>
            <a:r>
              <a:rPr lang="ko-KR" altLang="en-US" sz="1200" dirty="0">
                <a:effectLst/>
                <a:latin typeface="HCRBatang"/>
              </a:rPr>
              <a:t> 체인의 해시함수를 활용하여 가로채기 후 데이터 </a:t>
            </a:r>
            <a:r>
              <a:rPr lang="ko-KR" altLang="en-US" sz="1200" dirty="0" err="1">
                <a:effectLst/>
                <a:latin typeface="HCRBatang"/>
              </a:rPr>
              <a:t>패킷을재생하는공격도막을수있다</a:t>
            </a:r>
            <a:r>
              <a:rPr lang="en-US" altLang="ko-KR" sz="1200" dirty="0">
                <a:effectLst/>
                <a:latin typeface="HCRBatang"/>
              </a:rPr>
              <a:t>.</a:t>
            </a:r>
            <a:r>
              <a:rPr lang="ko-KR" altLang="en-US" sz="1200" dirty="0">
                <a:effectLst/>
                <a:latin typeface="HCRBatang"/>
              </a:rPr>
              <a:t>즉</a:t>
            </a:r>
            <a:r>
              <a:rPr lang="en-US" altLang="ko-KR" sz="1200" dirty="0">
                <a:effectLst/>
                <a:latin typeface="HCRBatang"/>
              </a:rPr>
              <a:t>,</a:t>
            </a:r>
            <a:r>
              <a:rPr lang="ko-KR" altLang="en-US" sz="1200" dirty="0">
                <a:effectLst/>
                <a:latin typeface="HCRBatang"/>
              </a:rPr>
              <a:t>해당 연구에서는 스마트 그리드 환경에서 가능한 모든 유형의 공격을 차단할 수 있는 블록체인 기반의 </a:t>
            </a:r>
            <a:r>
              <a:rPr lang="ko-KR" altLang="en-US" sz="1200" dirty="0" err="1">
                <a:effectLst/>
                <a:latin typeface="HCRBatang"/>
              </a:rPr>
              <a:t>개인정보보호가가능한데이터집계모델을제</a:t>
            </a:r>
            <a:r>
              <a:rPr lang="ko-KR" altLang="en-US" sz="1200" dirty="0">
                <a:effectLst/>
                <a:latin typeface="HCRBatang"/>
              </a:rPr>
              <a:t> 공하였다</a:t>
            </a:r>
            <a:r>
              <a:rPr lang="en-US" altLang="ko-KR" sz="1200" dirty="0">
                <a:effectLst/>
                <a:latin typeface="HCRBatang"/>
              </a:rPr>
              <a:t>. </a:t>
            </a:r>
            <a:r>
              <a:rPr lang="ko-KR" altLang="en-US" sz="1200" dirty="0">
                <a:effectLst/>
                <a:latin typeface="HCRBatang"/>
              </a:rPr>
              <a:t>실험 결과</a:t>
            </a:r>
            <a:r>
              <a:rPr lang="en-US" altLang="ko-KR" sz="1200" dirty="0">
                <a:effectLst/>
                <a:latin typeface="HCRBatang"/>
              </a:rPr>
              <a:t>, </a:t>
            </a:r>
            <a:r>
              <a:rPr lang="ko-KR" altLang="en-US" sz="1200" dirty="0">
                <a:effectLst/>
                <a:latin typeface="HCRBatang"/>
              </a:rPr>
              <a:t>집계 계산 비용은 기존의 기술보다 </a:t>
            </a:r>
            <a:r>
              <a:rPr lang="en-US" altLang="ko-KR" sz="1200" dirty="0">
                <a:effectLst/>
                <a:latin typeface="HCRBatang"/>
              </a:rPr>
              <a:t>20%~80% </a:t>
            </a:r>
            <a:r>
              <a:rPr lang="ko-KR" altLang="en-US" sz="1200" dirty="0">
                <a:effectLst/>
                <a:latin typeface="HCRBatang"/>
              </a:rPr>
              <a:t>저렴하며</a:t>
            </a:r>
            <a:r>
              <a:rPr lang="en-US" altLang="ko-KR" sz="1200" dirty="0">
                <a:effectLst/>
                <a:latin typeface="HCRBatang"/>
              </a:rPr>
              <a:t>, </a:t>
            </a:r>
            <a:r>
              <a:rPr lang="ko-KR" altLang="en-US" sz="1200" dirty="0">
                <a:effectLst/>
                <a:latin typeface="HCRBatang"/>
              </a:rPr>
              <a:t>최소한의 계산 오 </a:t>
            </a:r>
            <a:r>
              <a:rPr lang="ko-KR" altLang="en-US" sz="1200" dirty="0" err="1">
                <a:effectLst/>
                <a:latin typeface="HCRBatang"/>
              </a:rPr>
              <a:t>버해드를</a:t>
            </a:r>
            <a:r>
              <a:rPr lang="ko-KR" altLang="en-US" sz="1200" dirty="0">
                <a:effectLst/>
                <a:latin typeface="HCRBatang"/>
              </a:rPr>
              <a:t> 달성하여 상당한 성능 개선을 보였다</a:t>
            </a:r>
            <a:r>
              <a:rPr lang="en-US" altLang="ko-KR" sz="1200" dirty="0">
                <a:effectLst/>
                <a:latin typeface="HCRBatang"/>
              </a:rPr>
              <a:t>. </a:t>
            </a:r>
            <a:endParaRPr lang="ko-KR" altLang="en-US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2C913-610E-4BF0-B55F-9CE65BBA6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9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</p:spPr>
        <p:txBody>
          <a:bodyPr anchor="ctr"/>
          <a:lstStyle>
            <a:lvl1pPr algn="ctr">
              <a:defRPr sz="6000" b="0">
                <a:latin typeface="+mj-ea"/>
                <a:ea typeface="+mj-ea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" y="3794871"/>
            <a:ext cx="12192001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+mn-ea"/>
                <a:ea typeface="+mn-ea"/>
                <a:cs typeface="함초롬돋움" panose="020B0604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" y="6195047"/>
            <a:ext cx="3026852" cy="64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02" y="6215220"/>
            <a:ext cx="1311798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4863597" y="2208981"/>
            <a:ext cx="19940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055592" y="1691017"/>
            <a:ext cx="10071852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0" name="텍스트 개체 틀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5592" y="2606858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6" name="텍스트 개체 틀 4"/>
          <p:cNvSpPr>
            <a:spLocks noGrp="1"/>
          </p:cNvSpPr>
          <p:nvPr>
            <p:ph type="body" sz="quarter" idx="27" hasCustomPrompt="1"/>
          </p:nvPr>
        </p:nvSpPr>
        <p:spPr>
          <a:xfrm>
            <a:off x="1055592" y="3526039"/>
            <a:ext cx="10071850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9" hasCustomPrompt="1"/>
          </p:nvPr>
        </p:nvSpPr>
        <p:spPr>
          <a:xfrm>
            <a:off x="1055593" y="4441880"/>
            <a:ext cx="10071849" cy="718952"/>
          </a:xfrm>
          <a:ln w="28575"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800" b="0" baseline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9A1001AF-7C71-4701-94B0-3772F84D3418}"/>
              </a:ext>
            </a:extLst>
          </p:cNvPr>
          <p:cNvSpPr/>
          <p:nvPr userDrawn="1"/>
        </p:nvSpPr>
        <p:spPr>
          <a:xfrm>
            <a:off x="1064556" y="1691018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D9E18A4C-9D39-4312-9D41-EA0FA0703DAD}"/>
              </a:ext>
            </a:extLst>
          </p:cNvPr>
          <p:cNvSpPr/>
          <p:nvPr userDrawn="1"/>
        </p:nvSpPr>
        <p:spPr>
          <a:xfrm>
            <a:off x="1064556" y="26036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DD43020D-DDFD-4ED7-A112-51545002358E}"/>
              </a:ext>
            </a:extLst>
          </p:cNvPr>
          <p:cNvSpPr/>
          <p:nvPr userDrawn="1"/>
        </p:nvSpPr>
        <p:spPr>
          <a:xfrm>
            <a:off x="1064556" y="3532617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9">
            <a:extLst>
              <a:ext uri="{FF2B5EF4-FFF2-40B4-BE49-F238E27FC236}">
                <a16:creationId xmlns:a16="http://schemas.microsoft.com/office/drawing/2014/main" id="{7B5C337D-B310-4C62-8229-6DD25DC8C899}"/>
              </a:ext>
            </a:extLst>
          </p:cNvPr>
          <p:cNvSpPr/>
          <p:nvPr userDrawn="1"/>
        </p:nvSpPr>
        <p:spPr>
          <a:xfrm>
            <a:off x="1064556" y="4445220"/>
            <a:ext cx="10062886" cy="715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767280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Q &amp; A</a:t>
            </a:r>
            <a:endParaRPr lang="ko-KR" alt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943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11920" y="207747"/>
            <a:ext cx="11368160" cy="76216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411163" y="1152525"/>
            <a:ext cx="11369675" cy="50577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1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AAC8-442A-4C15-9819-F07FF5E731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71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0E50-C04F-9545-9437-A821B3EDE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동형암호와 영지식 기반의 블록체인 동향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7C2DF-2696-7A44-9F85-508A0259C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한성대학교 김현지</a:t>
            </a:r>
          </a:p>
        </p:txBody>
      </p:sp>
    </p:spTree>
    <p:extLst>
      <p:ext uri="{BB962C8B-B14F-4D97-AF65-F5344CB8AC3E}">
        <p14:creationId xmlns:p14="http://schemas.microsoft.com/office/powerpoint/2010/main" val="280467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566211-7A2C-234C-9DC3-A1D103F1DBDE}"/>
              </a:ext>
            </a:extLst>
          </p:cNvPr>
          <p:cNvSpPr/>
          <p:nvPr/>
        </p:nvSpPr>
        <p:spPr>
          <a:xfrm>
            <a:off x="3649362" y="2082113"/>
            <a:ext cx="4893276" cy="269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chemeClr val="tx1"/>
                </a:solidFill>
              </a:rPr>
              <a:t>감사합니다</a:t>
            </a:r>
            <a:r>
              <a:rPr kumimoji="1" lang="en-US" altLang="ko-KR" sz="3600" b="1" dirty="0">
                <a:solidFill>
                  <a:schemeClr val="tx1"/>
                </a:solidFill>
              </a:rPr>
              <a:t>.</a:t>
            </a:r>
            <a:endParaRPr kumimoji="1" lang="ko-KR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63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블록체인과 데이터 프라이버시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b="1" dirty="0"/>
              <a:t>블록체인</a:t>
            </a:r>
            <a:endParaRPr kumimoji="1" lang="en-US" altLang="ko-KR" sz="1800" b="1" dirty="0"/>
          </a:p>
          <a:p>
            <a:pPr lvl="1"/>
            <a:r>
              <a:rPr kumimoji="1" lang="ko-KR" altLang="en-US" sz="1800" dirty="0"/>
              <a:t>데이터에 대한 무결성을 검증할 수 있는 탈중앙화 된 분산 원장</a:t>
            </a:r>
            <a:endParaRPr kumimoji="1" lang="en-US" altLang="ko-KR" sz="1800" dirty="0"/>
          </a:p>
          <a:p>
            <a:pPr lvl="1"/>
            <a:r>
              <a:rPr kumimoji="1" lang="ko-KR" altLang="en-US" sz="1800" b="1" dirty="0"/>
              <a:t>모든 트랜잭션이 체인 상에 기록</a:t>
            </a:r>
            <a:r>
              <a:rPr kumimoji="1" lang="ko-KR" altLang="en-US" sz="1800" dirty="0"/>
              <a:t>되며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완료된 트랜잭션에 대한 변경 불가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블록체인을 기반의 계약인 스마트 컨트랙트 사용 가능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특정 조건 만족 시 자동으로 계약 이행</a:t>
            </a:r>
            <a:r>
              <a:rPr kumimoji="1" lang="en-US" altLang="ko-KR" sz="1600" dirty="0"/>
              <a:t>)</a:t>
            </a:r>
            <a:endParaRPr kumimoji="1" lang="en-US" altLang="ko-KR" sz="20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블록체인의 특성 상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</a:t>
            </a:r>
            <a:r>
              <a:rPr kumimoji="1" lang="ko-KR" altLang="en-US" sz="1800" b="1" dirty="0">
                <a:solidFill>
                  <a:srgbClr val="C00000"/>
                </a:solidFill>
              </a:rPr>
              <a:t>데이터 프라이버시 보호 측면에서의 문제 발생</a:t>
            </a:r>
            <a:endParaRPr kumimoji="1" lang="en-US" altLang="ko-KR" sz="1800" b="1" dirty="0">
              <a:solidFill>
                <a:srgbClr val="C00000"/>
              </a:solidFill>
            </a:endParaRPr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이를 극복하기 위해 </a:t>
            </a:r>
            <a:r>
              <a:rPr kumimoji="1" lang="ko-KR" altLang="en-US" sz="1800" b="1" dirty="0">
                <a:solidFill>
                  <a:srgbClr val="0070C0"/>
                </a:solidFill>
              </a:rPr>
              <a:t>동형 암호 및 영지식 증명 기반의 블록체인</a:t>
            </a:r>
            <a:r>
              <a:rPr kumimoji="1" lang="ko-KR" altLang="en-US" sz="1800" dirty="0"/>
              <a:t> 기술들이 연구되는 중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963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동형암호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1800" b="1" dirty="0"/>
                  <a:t>평문을 연산하여 암호화 한 결과 </a:t>
                </a:r>
                <a:r>
                  <a:rPr kumimoji="1" lang="en-US" altLang="ko-KR" sz="1800" b="1" dirty="0"/>
                  <a:t>=</a:t>
                </a:r>
                <a:r>
                  <a:rPr kumimoji="1" lang="ko-KR" altLang="en-US" sz="1800" b="1" dirty="0"/>
                  <a:t> </a:t>
                </a:r>
                <a:r>
                  <a:rPr kumimoji="1" lang="ko-KR" altLang="en-US" sz="1800" b="1" dirty="0" err="1"/>
                  <a:t>평문을</a:t>
                </a:r>
                <a:r>
                  <a:rPr kumimoji="1" lang="ko-KR" altLang="en-US" sz="1800" b="1" dirty="0"/>
                  <a:t> 암호화하여 연산한 결과</a:t>
                </a:r>
                <a:endParaRPr kumimoji="1" lang="en-US" altLang="ko-KR" sz="1800" b="1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kumimoji="1" lang="en-US" altLang="ko-KR" sz="1600" dirty="0"/>
              </a:p>
              <a:p>
                <a:pPr lvl="1"/>
                <a:r>
                  <a:rPr kumimoji="1" lang="ko-KR" altLang="en-US" sz="1600" dirty="0"/>
                  <a:t>즉</a:t>
                </a:r>
                <a:r>
                  <a:rPr kumimoji="1" lang="en-US" altLang="ko-KR" sz="1600" dirty="0"/>
                  <a:t>,</a:t>
                </a:r>
                <a:r>
                  <a:rPr kumimoji="1" lang="ko-KR" altLang="en-US" sz="1600" dirty="0"/>
                  <a:t> </a:t>
                </a:r>
                <a:r>
                  <a:rPr kumimoji="1" lang="ko-KR" altLang="en-US" sz="1600" b="1" dirty="0">
                    <a:solidFill>
                      <a:srgbClr val="0070C0"/>
                    </a:solidFill>
                  </a:rPr>
                  <a:t>비밀 정보를 노출하지 않고 암호화 한 상태로의 연산</a:t>
                </a:r>
                <a:r>
                  <a:rPr kumimoji="1" lang="ko-KR" altLang="en-US" sz="1600" dirty="0"/>
                  <a:t>이 가능</a:t>
                </a:r>
                <a:endParaRPr kumimoji="1" lang="en-US" altLang="ko-KR" sz="1600" dirty="0"/>
              </a:p>
              <a:p>
                <a:pPr lvl="1"/>
                <a:endParaRPr kumimoji="1" lang="en-US" altLang="ko-KR" sz="1600" dirty="0"/>
              </a:p>
              <a:p>
                <a:r>
                  <a:rPr kumimoji="1" lang="ko-KR" altLang="en-US" sz="1800" dirty="0"/>
                  <a:t>연산 유형이나 횟수에 따라 크게 </a:t>
                </a:r>
                <a:r>
                  <a:rPr kumimoji="1" lang="en-US" altLang="ko-KR" sz="1800" dirty="0"/>
                  <a:t>3</a:t>
                </a:r>
                <a:r>
                  <a:rPr kumimoji="1" lang="ko-KR" altLang="en-US" sz="1800" dirty="0"/>
                  <a:t>종류로 나뉨</a:t>
                </a:r>
                <a:endParaRPr kumimoji="1" lang="en-US" altLang="ko-KR" sz="1800" dirty="0"/>
              </a:p>
              <a:p>
                <a:pPr lvl="1"/>
                <a:r>
                  <a:rPr kumimoji="1" lang="ko-KR" altLang="en-US" sz="1600" b="1" dirty="0"/>
                  <a:t>부분 동형 암호 </a:t>
                </a:r>
                <a:r>
                  <a:rPr kumimoji="1" lang="en-US" altLang="ko-KR" sz="1600" dirty="0"/>
                  <a:t>(Partial Homomorphic Encryption, PHE)</a:t>
                </a:r>
              </a:p>
              <a:p>
                <a:pPr lvl="2"/>
                <a:r>
                  <a:rPr kumimoji="1" lang="ko-KR" altLang="en-US" sz="1400" dirty="0"/>
                  <a:t>덧셈 및 곱셈 중 하나만 지원</a:t>
                </a:r>
                <a:endParaRPr kumimoji="1" lang="en-US" altLang="ko-KR" sz="1400" dirty="0"/>
              </a:p>
              <a:p>
                <a:pPr lvl="2"/>
                <a:endParaRPr kumimoji="1" lang="en-US" altLang="ko-KR" sz="1400" dirty="0"/>
              </a:p>
              <a:p>
                <a:pPr lvl="1"/>
                <a:r>
                  <a:rPr kumimoji="1" lang="ko-KR" altLang="en-US" sz="1600" b="1" dirty="0"/>
                  <a:t>제한 동형 암호</a:t>
                </a:r>
                <a:r>
                  <a:rPr kumimoji="1" lang="en-US" altLang="ko-KR" sz="1600" dirty="0"/>
                  <a:t>(Somewhat Homomorphic Encryption, SHE)</a:t>
                </a:r>
              </a:p>
              <a:p>
                <a:pPr lvl="2"/>
                <a:r>
                  <a:rPr kumimoji="1" lang="ko-KR" altLang="en-US" sz="1400" dirty="0"/>
                  <a:t>덧셈 및 곱셈 모두 지원</a:t>
                </a:r>
                <a:endParaRPr kumimoji="1" lang="en-US" altLang="ko-KR" sz="1400" dirty="0"/>
              </a:p>
              <a:p>
                <a:pPr lvl="2"/>
                <a:r>
                  <a:rPr kumimoji="1" lang="ko-KR" altLang="en-US" sz="1400" dirty="0"/>
                  <a:t>그러나 기밀성 확보를 위해 암호문에 노이즈가 삽입되는데 이것이 계속 반복되면 비밀 데이터를 훼손하게 되므로 횟수 제한</a:t>
                </a:r>
                <a:endParaRPr kumimoji="1" lang="en-US" altLang="ko-KR" sz="1400" dirty="0"/>
              </a:p>
              <a:p>
                <a:pPr lvl="2"/>
                <a:endParaRPr kumimoji="1" lang="en-US" altLang="ko-KR" sz="1400" dirty="0"/>
              </a:p>
              <a:p>
                <a:pPr lvl="1"/>
                <a:r>
                  <a:rPr kumimoji="1" lang="ko-KR" altLang="en-US" sz="1600" b="1" dirty="0"/>
                  <a:t>완전 동형 암호 </a:t>
                </a:r>
                <a:r>
                  <a:rPr kumimoji="1" lang="en-US" altLang="ko-KR" sz="1600" dirty="0"/>
                  <a:t>(Fully Homomorphic Encryption, FHE)</a:t>
                </a:r>
              </a:p>
              <a:p>
                <a:pPr lvl="2"/>
                <a:r>
                  <a:rPr kumimoji="1" lang="ko-KR" altLang="en-US" sz="1400" dirty="0"/>
                  <a:t>덧셈 및 곱셈 모두 지원</a:t>
                </a:r>
                <a:endParaRPr kumimoji="1" lang="en-US" altLang="ko-KR" sz="1400" dirty="0"/>
              </a:p>
              <a:p>
                <a:pPr lvl="2"/>
                <a:r>
                  <a:rPr kumimoji="1" lang="ko-KR" altLang="en-US" sz="1400" dirty="0"/>
                  <a:t>부트 </a:t>
                </a:r>
                <a:r>
                  <a:rPr kumimoji="1" lang="ko-KR" altLang="en-US" sz="1400" dirty="0" err="1"/>
                  <a:t>스트랩핑</a:t>
                </a:r>
                <a:r>
                  <a:rPr kumimoji="1" lang="ko-KR" altLang="en-US" sz="1400" dirty="0"/>
                  <a:t> </a:t>
                </a:r>
                <a:r>
                  <a:rPr kumimoji="1" lang="en-US" altLang="ko-KR" sz="1400" dirty="0"/>
                  <a:t>(Boot strapping)</a:t>
                </a:r>
                <a:r>
                  <a:rPr kumimoji="1" lang="ko-KR" altLang="en-US" sz="1400" dirty="0"/>
                  <a:t>을 통해 노이즈를 제거하면서 제한 없이 연산</a:t>
                </a:r>
                <a:endParaRPr kumimoji="1" lang="en-US" altLang="ko-KR" sz="1400" dirty="0"/>
              </a:p>
              <a:p>
                <a:pPr lvl="2"/>
                <a:r>
                  <a:rPr kumimoji="1" lang="ko-KR" altLang="en-US" sz="1400" dirty="0"/>
                  <a:t>그러나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속도가 매우 느리고 데이터 크기가 커진다는 단점 존재</a:t>
                </a:r>
                <a:endParaRPr kumimoji="1" lang="en-US" altLang="ko-KR" sz="14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EB5F256-724C-7945-92E6-BFAE07BC4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5" t="-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78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영지식 증명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5F256-724C-7945-92E6-BFAE07BC4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자신이 가진 </a:t>
            </a:r>
            <a:r>
              <a:rPr kumimoji="1" lang="ko-KR" altLang="en-US" sz="1800" b="1" dirty="0">
                <a:solidFill>
                  <a:srgbClr val="0070C0"/>
                </a:solidFill>
              </a:rPr>
              <a:t>정보를 드러내지 않으면서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해당 정보가 </a:t>
            </a:r>
            <a:r>
              <a:rPr kumimoji="1" lang="ko-KR" altLang="en-US" sz="1800" b="1" dirty="0">
                <a:solidFill>
                  <a:srgbClr val="0070C0"/>
                </a:solidFill>
              </a:rPr>
              <a:t>참이라는 사실을 증명</a:t>
            </a:r>
            <a:r>
              <a:rPr kumimoji="1" lang="ko-KR" altLang="en-US" sz="1800" dirty="0"/>
              <a:t>하는 기법</a:t>
            </a:r>
            <a:endParaRPr kumimoji="1" lang="en-US" altLang="ko-KR" sz="1800" dirty="0"/>
          </a:p>
          <a:p>
            <a:endParaRPr kumimoji="1" lang="en-US" altLang="ko-KR" sz="1600" dirty="0"/>
          </a:p>
          <a:p>
            <a:r>
              <a:rPr kumimoji="1" lang="ko-KR" altLang="en-US" sz="1800" b="1" dirty="0"/>
              <a:t>영지식 증명의 특성</a:t>
            </a:r>
            <a:endParaRPr kumimoji="1" lang="en-US" altLang="ko-KR" sz="1800" b="1" dirty="0"/>
          </a:p>
          <a:p>
            <a:pPr lvl="1">
              <a:lnSpc>
                <a:spcPct val="150000"/>
              </a:lnSpc>
            </a:pPr>
            <a:r>
              <a:rPr kumimoji="1" lang="ko-KR" altLang="en-US" sz="1600" dirty="0"/>
              <a:t>완전성 </a:t>
            </a:r>
            <a:r>
              <a:rPr kumimoji="1" lang="en-US" altLang="ko-KR" sz="1600" dirty="0"/>
              <a:t>(Completeness)</a:t>
            </a:r>
          </a:p>
          <a:p>
            <a:pPr lvl="2"/>
            <a:r>
              <a:rPr kumimoji="1" lang="ko-KR" altLang="en-US" sz="1600" dirty="0"/>
              <a:t>증명하고자 하는 정보가 참일 경우 정직한 증명자는 통과</a:t>
            </a:r>
            <a:endParaRPr kumimoji="1" lang="en-US" altLang="ko-KR" sz="1200" dirty="0"/>
          </a:p>
          <a:p>
            <a:pPr lvl="1">
              <a:lnSpc>
                <a:spcPct val="150000"/>
              </a:lnSpc>
            </a:pPr>
            <a:r>
              <a:rPr kumimoji="1" lang="ko-KR" altLang="en-US" sz="1600" dirty="0"/>
              <a:t>건전성 </a:t>
            </a:r>
            <a:r>
              <a:rPr kumimoji="1" lang="en-US" altLang="ko-KR" sz="1600" dirty="0"/>
              <a:t>(Soundness)</a:t>
            </a:r>
          </a:p>
          <a:p>
            <a:pPr lvl="2"/>
            <a:r>
              <a:rPr kumimoji="1" lang="ko-KR" altLang="en-US" sz="1600" dirty="0"/>
              <a:t>거짓 정보에 대해서는 어떤 증명자도 통과 불가</a:t>
            </a:r>
            <a:endParaRPr kumimoji="1" lang="en-US" altLang="ko-KR" sz="1200" dirty="0"/>
          </a:p>
          <a:p>
            <a:pPr lvl="1">
              <a:lnSpc>
                <a:spcPct val="150000"/>
              </a:lnSpc>
            </a:pPr>
            <a:r>
              <a:rPr kumimoji="1" lang="ko-KR" altLang="en-US" sz="1600" dirty="0"/>
              <a:t>영지식성 </a:t>
            </a:r>
            <a:r>
              <a:rPr kumimoji="1" lang="en-US" altLang="ko-KR" sz="1600" dirty="0"/>
              <a:t>(Zero-knowledge)</a:t>
            </a:r>
          </a:p>
          <a:p>
            <a:pPr lvl="2"/>
            <a:r>
              <a:rPr kumimoji="1" lang="ko-KR" altLang="en-US" sz="1600" dirty="0"/>
              <a:t>검증 수행 전과 수행 후에 검증자가 가진 정보의 차이가 없음</a:t>
            </a:r>
            <a:endParaRPr kumimoji="1" lang="en-US" altLang="ko-KR" sz="1200" dirty="0"/>
          </a:p>
          <a:p>
            <a:pPr lvl="1"/>
            <a:endParaRPr kumimoji="1" lang="en-US" altLang="ko-KR" sz="1600" dirty="0"/>
          </a:p>
          <a:p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10776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BDA4D-1F02-DDA2-1235-9551EF1D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사례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145529E2-B2B0-7DC9-2310-3D91289FE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628675"/>
              </p:ext>
            </p:extLst>
          </p:nvPr>
        </p:nvGraphicFramePr>
        <p:xfrm>
          <a:off x="178358" y="3812685"/>
          <a:ext cx="1183528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2049">
                  <a:extLst>
                    <a:ext uri="{9D8B030D-6E8A-4147-A177-3AD203B41FA5}">
                      <a16:colId xmlns:a16="http://schemas.microsoft.com/office/drawing/2014/main" val="3584831255"/>
                    </a:ext>
                  </a:extLst>
                </a:gridCol>
                <a:gridCol w="2468189">
                  <a:extLst>
                    <a:ext uri="{9D8B030D-6E8A-4147-A177-3AD203B41FA5}">
                      <a16:colId xmlns:a16="http://schemas.microsoft.com/office/drawing/2014/main" val="2423971469"/>
                    </a:ext>
                  </a:extLst>
                </a:gridCol>
                <a:gridCol w="1451876">
                  <a:extLst>
                    <a:ext uri="{9D8B030D-6E8A-4147-A177-3AD203B41FA5}">
                      <a16:colId xmlns:a16="http://schemas.microsoft.com/office/drawing/2014/main" val="3855679601"/>
                    </a:ext>
                  </a:extLst>
                </a:gridCol>
                <a:gridCol w="5033169">
                  <a:extLst>
                    <a:ext uri="{9D8B030D-6E8A-4147-A177-3AD203B41FA5}">
                      <a16:colId xmlns:a16="http://schemas.microsoft.com/office/drawing/2014/main" val="284117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트랜잭션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거래 금액 동형 암호화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영지식 증명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043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Public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sym typeface="Wingdings" pitchFamily="2" charset="2"/>
                        </a:rPr>
                        <a:t>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Public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Private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기존의 </a:t>
                      </a:r>
                      <a:r>
                        <a:rPr kumimoji="1" lang="ko-KR" altLang="en-US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이더리움</a:t>
                      </a:r>
                      <a:r>
                        <a:rPr kumimoji="1"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트랜잭션과 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394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Private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sym typeface="Wingdings" pitchFamily="2" charset="2"/>
                        </a:rPr>
                        <a:t>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Private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거래 금액 암호화 </a:t>
                      </a:r>
                      <a:r>
                        <a:rPr kumimoji="1"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</a:t>
                      </a:r>
                      <a:r>
                        <a:rPr kumimoji="1"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이체 금액 이상의 잔액 증명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10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Private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sym typeface="Wingdings" pitchFamily="2" charset="2"/>
                        </a:rPr>
                        <a:t>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Public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이체 금액 이상의 잔액 증명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64367"/>
                  </a:ext>
                </a:extLst>
              </a:tr>
            </a:tbl>
          </a:graphicData>
        </a:graphic>
      </p:graphicFrame>
      <p:graphicFrame>
        <p:nvGraphicFramePr>
          <p:cNvPr id="42" name="표 32">
            <a:extLst>
              <a:ext uri="{FF2B5EF4-FFF2-40B4-BE49-F238E27FC236}">
                <a16:creationId xmlns:a16="http://schemas.microsoft.com/office/drawing/2014/main" id="{C61A8BFA-4890-CA43-3DFD-7C06AA75B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33320"/>
              </p:ext>
            </p:extLst>
          </p:nvPr>
        </p:nvGraphicFramePr>
        <p:xfrm>
          <a:off x="178358" y="5463247"/>
          <a:ext cx="11835283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2049">
                  <a:extLst>
                    <a:ext uri="{9D8B030D-6E8A-4147-A177-3AD203B41FA5}">
                      <a16:colId xmlns:a16="http://schemas.microsoft.com/office/drawing/2014/main" val="3584831255"/>
                    </a:ext>
                  </a:extLst>
                </a:gridCol>
                <a:gridCol w="2468189">
                  <a:extLst>
                    <a:ext uri="{9D8B030D-6E8A-4147-A177-3AD203B41FA5}">
                      <a16:colId xmlns:a16="http://schemas.microsoft.com/office/drawing/2014/main" val="2423971469"/>
                    </a:ext>
                  </a:extLst>
                </a:gridCol>
                <a:gridCol w="1451876">
                  <a:extLst>
                    <a:ext uri="{9D8B030D-6E8A-4147-A177-3AD203B41FA5}">
                      <a16:colId xmlns:a16="http://schemas.microsoft.com/office/drawing/2014/main" val="3855679601"/>
                    </a:ext>
                  </a:extLst>
                </a:gridCol>
                <a:gridCol w="5033169">
                  <a:extLst>
                    <a:ext uri="{9D8B030D-6E8A-4147-A177-3AD203B41FA5}">
                      <a16:colId xmlns:a16="http://schemas.microsoft.com/office/drawing/2014/main" val="284117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스마트</a:t>
                      </a:r>
                      <a:r>
                        <a:rPr lang="en-US" altLang="ko-KR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컨트랙트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개인 정보 동형 암호화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영지식 증명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043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Private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sym typeface="Wingdings" pitchFamily="2" charset="2"/>
                        </a:rPr>
                        <a:t></a:t>
                      </a:r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Private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개인 정보 </a:t>
                      </a:r>
                      <a:r>
                        <a:rPr kumimoji="1"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kumimoji="1"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컨트랙트 수행 조건</a:t>
                      </a:r>
                      <a:r>
                        <a:rPr kumimoji="1"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kumimoji="1"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 암호화하여 연산</a:t>
                      </a:r>
                      <a:endParaRPr kumimoji="1"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</a:t>
                      </a:r>
                      <a:r>
                        <a:rPr kumimoji="1"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해당 조건들이 실제로 충족되는지 검증</a:t>
                      </a:r>
                      <a:endParaRPr kumimoji="1" lang="en-US" altLang="ko-KR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394889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6E5F27-E998-5BCE-2F83-5B15985059C3}"/>
              </a:ext>
            </a:extLst>
          </p:cNvPr>
          <p:cNvGrpSpPr/>
          <p:nvPr/>
        </p:nvGrpSpPr>
        <p:grpSpPr>
          <a:xfrm>
            <a:off x="494701" y="1257736"/>
            <a:ext cx="11202596" cy="2345356"/>
            <a:chOff x="248261" y="1257736"/>
            <a:chExt cx="11202596" cy="2345356"/>
          </a:xfrm>
        </p:grpSpPr>
        <p:sp>
          <p:nvSpPr>
            <p:cNvPr id="47" name="오른쪽 화살표[R] 46">
              <a:extLst>
                <a:ext uri="{FF2B5EF4-FFF2-40B4-BE49-F238E27FC236}">
                  <a16:creationId xmlns:a16="http://schemas.microsoft.com/office/drawing/2014/main" id="{74B7B5FB-D650-D9AE-5C20-9942C795081F}"/>
                </a:ext>
              </a:extLst>
            </p:cNvPr>
            <p:cNvSpPr/>
            <p:nvPr/>
          </p:nvSpPr>
          <p:spPr>
            <a:xfrm>
              <a:off x="5023391" y="2327657"/>
              <a:ext cx="385546" cy="36252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66721CE-A9A6-5218-C74D-81F1C8CF0F9F}"/>
                </a:ext>
              </a:extLst>
            </p:cNvPr>
            <p:cNvGrpSpPr/>
            <p:nvPr/>
          </p:nvGrpSpPr>
          <p:grpSpPr>
            <a:xfrm>
              <a:off x="5354857" y="2032612"/>
              <a:ext cx="6096000" cy="924907"/>
              <a:chOff x="5354857" y="2185755"/>
              <a:chExt cx="6096000" cy="92490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E6B6FA-69F7-E939-B505-7F4303DA6594}"/>
                  </a:ext>
                </a:extLst>
              </p:cNvPr>
              <p:cNvSpPr txBox="1"/>
              <p:nvPr/>
            </p:nvSpPr>
            <p:spPr>
              <a:xfrm>
                <a:off x="5862854" y="2185755"/>
                <a:ext cx="50846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b="1" dirty="0">
                    <a:solidFill>
                      <a:srgbClr val="0070C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완전 동형 암호화를 통해 개인 정보를 보호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하는</a:t>
                </a:r>
                <a:endParaRPr kumimoji="1" lang="en-US" altLang="ko-KR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algn="ctr"/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스마트 </a:t>
                </a:r>
                <a:r>
                  <a:rPr kumimoji="1" lang="ko-KR" altLang="en-US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컨트랙트를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지원하는 최초의 프레임 워크</a:t>
                </a:r>
                <a:endPara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86CC75-A87F-8890-C3BB-E0D7E4B64B34}"/>
                  </a:ext>
                </a:extLst>
              </p:cNvPr>
              <p:cNvSpPr txBox="1"/>
              <p:nvPr/>
            </p:nvSpPr>
            <p:spPr>
              <a:xfrm>
                <a:off x="5354857" y="2802885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컨트랙트에 사용되는 지갑 주소 및 다양한 개인 정보</a:t>
                </a:r>
                <a:r>
                  <a:rPr kumimoji="1"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노출 방지</a:t>
                </a:r>
                <a:endParaRPr kumimoji="1"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495DEE4-E4F0-E82E-EB2F-09E4879F3DD5}"/>
                </a:ext>
              </a:extLst>
            </p:cNvPr>
            <p:cNvGrpSpPr/>
            <p:nvPr/>
          </p:nvGrpSpPr>
          <p:grpSpPr>
            <a:xfrm>
              <a:off x="248261" y="1257736"/>
              <a:ext cx="4560527" cy="2345356"/>
              <a:chOff x="61152" y="1178395"/>
              <a:chExt cx="4560527" cy="2345356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B33D867-C6C4-F070-D897-5A169D0C5C16}"/>
                  </a:ext>
                </a:extLst>
              </p:cNvPr>
              <p:cNvGrpSpPr/>
              <p:nvPr/>
            </p:nvGrpSpPr>
            <p:grpSpPr>
              <a:xfrm>
                <a:off x="61152" y="1178395"/>
                <a:ext cx="4560527" cy="2111839"/>
                <a:chOff x="3719873" y="1083822"/>
                <a:chExt cx="4560527" cy="2111839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E24DCA43-030D-FC2F-856F-EE5116859B20}"/>
                    </a:ext>
                  </a:extLst>
                </p:cNvPr>
                <p:cNvGrpSpPr/>
                <p:nvPr/>
              </p:nvGrpSpPr>
              <p:grpSpPr>
                <a:xfrm>
                  <a:off x="3719873" y="1616368"/>
                  <a:ext cx="4560527" cy="1579293"/>
                  <a:chOff x="3844564" y="2456875"/>
                  <a:chExt cx="4560527" cy="1579293"/>
                </a:xfrm>
              </p:grpSpPr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7BD30C64-2759-E9BB-1881-F752C2AACA6C}"/>
                      </a:ext>
                    </a:extLst>
                  </p:cNvPr>
                  <p:cNvSpPr txBox="1"/>
                  <p:nvPr/>
                </p:nvSpPr>
                <p:spPr>
                  <a:xfrm>
                    <a:off x="3844564" y="2456875"/>
                    <a:ext cx="23090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Private </a:t>
                    </a:r>
                    <a:r>
                      <a:rPr kumimoji="1" lang="ko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계정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2379FA2-E624-8475-883A-0677B0FF657B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2456935"/>
                    <a:ext cx="23090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Public </a:t>
                    </a:r>
                    <a:r>
                      <a:rPr kumimoji="1" lang="ko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계정</a:t>
                    </a:r>
                  </a:p>
                </p:txBody>
              </p:sp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6F2A5C76-BA6F-4F8A-B3C2-A81C22AA74CA}"/>
                      </a:ext>
                    </a:extLst>
                  </p:cNvPr>
                  <p:cNvGrpSpPr/>
                  <p:nvPr/>
                </p:nvGrpSpPr>
                <p:grpSpPr>
                  <a:xfrm>
                    <a:off x="4156364" y="3181927"/>
                    <a:ext cx="3971636" cy="854241"/>
                    <a:chOff x="4391890" y="3135745"/>
                    <a:chExt cx="3971636" cy="854241"/>
                  </a:xfrm>
                </p:grpSpPr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2B01F5EB-F7D2-836B-293D-BB41C0B375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91890" y="3135745"/>
                      <a:ext cx="39716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컨트랙트 및 트랜잭션 </a:t>
                      </a:r>
                      <a:r>
                        <a:rPr kumimoji="1" lang="en-US" altLang="ko-KR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(Public, Private)</a:t>
                      </a:r>
                      <a:endParaRPr kumimoji="1" lang="ko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45A365CD-4137-6557-FBDD-19EF72D070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9108" y="3620654"/>
                      <a:ext cx="27801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dirty="0">
                          <a:solidFill>
                            <a:srgbClr val="0070C0"/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동형암호 및 영지식 증명 사용</a:t>
                      </a:r>
                    </a:p>
                  </p:txBody>
                </p:sp>
              </p:grp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2B1B96A-524B-0D93-5894-83FCAB22F4C2}"/>
                      </a:ext>
                    </a:extLst>
                  </p:cNvPr>
                  <p:cNvCxnSpPr>
                    <a:cxnSpLocks/>
                    <a:stCxn id="4" idx="2"/>
                    <a:endCxn id="5" idx="0"/>
                  </p:cNvCxnSpPr>
                  <p:nvPr/>
                </p:nvCxnSpPr>
                <p:spPr>
                  <a:xfrm>
                    <a:off x="4999110" y="2826207"/>
                    <a:ext cx="1143072" cy="35572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직선 화살표 연결선 11">
                    <a:extLst>
                      <a:ext uri="{FF2B5EF4-FFF2-40B4-BE49-F238E27FC236}">
                        <a16:creationId xmlns:a16="http://schemas.microsoft.com/office/drawing/2014/main" id="{A77A4537-5A84-54C4-90FB-BD2AAC4AFFB9}"/>
                      </a:ext>
                    </a:extLst>
                  </p:cNvPr>
                  <p:cNvCxnSpPr>
                    <a:cxnSpLocks/>
                    <a:stCxn id="7" idx="2"/>
                    <a:endCxn id="5" idx="0"/>
                  </p:cNvCxnSpPr>
                  <p:nvPr/>
                </p:nvCxnSpPr>
                <p:spPr>
                  <a:xfrm flipH="1">
                    <a:off x="6142182" y="2826267"/>
                    <a:ext cx="1108364" cy="35566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2CB3684-0965-C3C8-DBCA-19CCF5A091DC}"/>
                    </a:ext>
                  </a:extLst>
                </p:cNvPr>
                <p:cNvSpPr txBox="1"/>
                <p:nvPr/>
              </p:nvSpPr>
              <p:spPr>
                <a:xfrm>
                  <a:off x="5070763" y="1083822"/>
                  <a:ext cx="180109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000" b="1" dirty="0">
                      <a:solidFill>
                        <a:srgbClr val="C00000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SmartFHE</a:t>
                  </a:r>
                  <a:endParaRPr kumimoji="1" lang="ko-KR" altLang="en-US" sz="2000" b="1" dirty="0">
                    <a:solidFill>
                      <a:srgbClr val="C0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CFB9DF-0822-3984-6CF6-01BE8D64BD86}"/>
                  </a:ext>
                </a:extLst>
              </p:cNvPr>
              <p:cNvSpPr txBox="1"/>
              <p:nvPr/>
            </p:nvSpPr>
            <p:spPr>
              <a:xfrm>
                <a:off x="1029853" y="3215974"/>
                <a:ext cx="26231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Microsoft</a:t>
                </a:r>
                <a:r>
                  <a: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의 </a:t>
                </a:r>
                <a:r>
                  <a:rPr kumimoji="1"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SEAL</a:t>
                </a:r>
                <a:r>
                  <a: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사용</a:t>
                </a:r>
                <a:endPara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7266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875D27A-BCC7-D3DD-687A-CA5081007590}"/>
              </a:ext>
            </a:extLst>
          </p:cNvPr>
          <p:cNvSpPr/>
          <p:nvPr/>
        </p:nvSpPr>
        <p:spPr>
          <a:xfrm>
            <a:off x="628072" y="4837022"/>
            <a:ext cx="10945092" cy="1813231"/>
          </a:xfrm>
          <a:prstGeom prst="roundRect">
            <a:avLst>
              <a:gd name="adj" fmla="val 7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사례 </a:t>
            </a:r>
            <a:r>
              <a:rPr kumimoji="1" lang="en-US" altLang="ko-KR" dirty="0"/>
              <a:t>2 </a:t>
            </a:r>
            <a:endParaRPr kumimoji="1"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D99A01-B546-BC00-5B1E-6A0410BEF7F4}"/>
              </a:ext>
            </a:extLst>
          </p:cNvPr>
          <p:cNvGrpSpPr/>
          <p:nvPr/>
        </p:nvGrpSpPr>
        <p:grpSpPr>
          <a:xfrm>
            <a:off x="1618220" y="1394752"/>
            <a:ext cx="8955558" cy="718089"/>
            <a:chOff x="2192732" y="1340543"/>
            <a:chExt cx="8955558" cy="7180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E574D8-5A35-5E04-D6E6-61B310EB4232}"/>
                </a:ext>
              </a:extLst>
            </p:cNvPr>
            <p:cNvSpPr txBox="1"/>
            <p:nvPr/>
          </p:nvSpPr>
          <p:spPr>
            <a:xfrm>
              <a:off x="2192732" y="1720078"/>
              <a:ext cx="8955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블록체인을 통한 무결성 보장 </a:t>
              </a:r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+</a:t>
              </a:r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엣지</a:t>
              </a:r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컴퓨팅을 통한 다자간 계산 </a:t>
              </a:r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=</a:t>
              </a:r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효율적이며 안전한 다자간 계산 가능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2E8567-BFDB-1883-4052-DE7F2133463E}"/>
                </a:ext>
              </a:extLst>
            </p:cNvPr>
            <p:cNvSpPr txBox="1"/>
            <p:nvPr/>
          </p:nvSpPr>
          <p:spPr>
            <a:xfrm>
              <a:off x="2192733" y="1340543"/>
              <a:ext cx="8955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 err="1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에스크로에서의</a:t>
              </a:r>
              <a:r>
                <a:rPr kumimoji="1" lang="ko-KR" altLang="en-US" b="1" dirty="0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데이터 보안 문제를 해결하기 위한 </a:t>
              </a:r>
              <a:r>
                <a:rPr kumimoji="1" lang="ko-KR" altLang="en-US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블록체인 기반의 </a:t>
              </a:r>
              <a:r>
                <a:rPr kumimoji="1" lang="ko-KR" altLang="en-US" b="1" dirty="0" err="1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엣지</a:t>
              </a:r>
              <a:r>
                <a:rPr kumimoji="1" lang="ko-KR" altLang="en-US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컴퓨팅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7E0D254-1453-6377-0994-7502795A7B21}"/>
              </a:ext>
            </a:extLst>
          </p:cNvPr>
          <p:cNvGrpSpPr/>
          <p:nvPr/>
        </p:nvGrpSpPr>
        <p:grpSpPr>
          <a:xfrm>
            <a:off x="2097573" y="2363689"/>
            <a:ext cx="7796552" cy="2130621"/>
            <a:chOff x="1800030" y="3429883"/>
            <a:chExt cx="7796552" cy="213062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7B1DC79-66D0-C27E-765D-0F90DC5215DF}"/>
                </a:ext>
              </a:extLst>
            </p:cNvPr>
            <p:cNvGrpSpPr/>
            <p:nvPr/>
          </p:nvGrpSpPr>
          <p:grpSpPr>
            <a:xfrm>
              <a:off x="1800030" y="3849599"/>
              <a:ext cx="3050498" cy="1049171"/>
              <a:chOff x="362337" y="3756117"/>
              <a:chExt cx="3050498" cy="10491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60461D-BF67-A6BB-5921-AA3F9FF29A31}"/>
                  </a:ext>
                </a:extLst>
              </p:cNvPr>
              <p:cNvSpPr txBox="1"/>
              <p:nvPr/>
            </p:nvSpPr>
            <p:spPr>
              <a:xfrm>
                <a:off x="362337" y="4189735"/>
                <a:ext cx="3050498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모든 데이터 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암호화</a:t>
                </a:r>
                <a:endParaRPr kumimoji="1" lang="en-US" altLang="ko-KR" dirty="0">
                  <a:solidFill>
                    <a:srgbClr val="0070C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algn="ctr"/>
                <a:r>
                  <a:rPr kumimoji="1" lang="en-US" altLang="ko-KR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Paillier</a:t>
                </a:r>
                <a:r>
                  <a:rPr kumimoji="1"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kumimoji="1"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암호 시스템 </a:t>
                </a:r>
                <a:r>
                  <a:rPr kumimoji="1"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(</a:t>
                </a:r>
                <a:r>
                  <a:rPr kumimoji="1"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덧셈 동형</a:t>
                </a:r>
                <a:r>
                  <a:rPr kumimoji="1"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)</a:t>
                </a:r>
                <a:endPara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BF4F05-B637-BDAF-D773-5AC7F417B6D4}"/>
                  </a:ext>
                </a:extLst>
              </p:cNvPr>
              <p:cNvSpPr txBox="1"/>
              <p:nvPr/>
            </p:nvSpPr>
            <p:spPr>
              <a:xfrm>
                <a:off x="928829" y="3756117"/>
                <a:ext cx="1917513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 err="1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에스크로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클라이언트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8D53F43-9C50-613B-84D7-6B1DB94D5337}"/>
                </a:ext>
              </a:extLst>
            </p:cNvPr>
            <p:cNvGrpSpPr/>
            <p:nvPr/>
          </p:nvGrpSpPr>
          <p:grpSpPr>
            <a:xfrm>
              <a:off x="5874326" y="3429883"/>
              <a:ext cx="3722256" cy="2130621"/>
              <a:chOff x="5273962" y="3940783"/>
              <a:chExt cx="3722256" cy="213062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2BAC0C-2139-CF29-06B2-7C9ED13EF5EA}"/>
                  </a:ext>
                </a:extLst>
              </p:cNvPr>
              <p:cNvSpPr txBox="1"/>
              <p:nvPr/>
            </p:nvSpPr>
            <p:spPr>
              <a:xfrm>
                <a:off x="5273962" y="5425073"/>
                <a:ext cx="37222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동형 암호화 된 데이터에 대한 연산 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후</a:t>
                </a:r>
                <a:endPara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algn="ctr"/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결과를 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체인에 기록</a:t>
                </a:r>
                <a:r>
                  <a:rPr kumimoji="1" lang="en-US" altLang="ko-KR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클라이언트에게 반환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FAECE3F-1DE5-1BCB-2CD6-BD00E0DC2808}"/>
                  </a:ext>
                </a:extLst>
              </p:cNvPr>
              <p:cNvGrpSpPr/>
              <p:nvPr/>
            </p:nvGrpSpPr>
            <p:grpSpPr>
              <a:xfrm>
                <a:off x="5606049" y="3940783"/>
                <a:ext cx="2811199" cy="1358376"/>
                <a:chOff x="4775199" y="4959174"/>
                <a:chExt cx="2811199" cy="135837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8E13ACD5-B9C0-346C-5009-57B1998476D7}"/>
                    </a:ext>
                  </a:extLst>
                </p:cNvPr>
                <p:cNvGrpSpPr/>
                <p:nvPr/>
              </p:nvGrpSpPr>
              <p:grpSpPr>
                <a:xfrm>
                  <a:off x="4775199" y="4959174"/>
                  <a:ext cx="2811199" cy="1358376"/>
                  <a:chOff x="4147271" y="4959175"/>
                  <a:chExt cx="2811199" cy="1358376"/>
                </a:xfrm>
              </p:grpSpPr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7D6E02-C7AE-0F64-391D-C270471D4AC4}"/>
                      </a:ext>
                    </a:extLst>
                  </p:cNvPr>
                  <p:cNvSpPr txBox="1"/>
                  <p:nvPr/>
                </p:nvSpPr>
                <p:spPr>
                  <a:xfrm>
                    <a:off x="5018857" y="4959175"/>
                    <a:ext cx="1080745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R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Edge </a:t>
                    </a:r>
                    <a:r>
                      <a:rPr kumimoji="1" lang="ko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노드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A0A2B1D-BA62-B526-328E-79C0C1804FC2}"/>
                      </a:ext>
                    </a:extLst>
                  </p:cNvPr>
                  <p:cNvSpPr txBox="1"/>
                  <p:nvPr/>
                </p:nvSpPr>
                <p:spPr>
                  <a:xfrm>
                    <a:off x="4147271" y="5948219"/>
                    <a:ext cx="1080745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R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Edge </a:t>
                    </a:r>
                    <a:r>
                      <a:rPr kumimoji="1" lang="ko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노드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74099DE-19D3-BA21-E8F7-9AAE5FDC1470}"/>
                      </a:ext>
                    </a:extLst>
                  </p:cNvPr>
                  <p:cNvSpPr txBox="1"/>
                  <p:nvPr/>
                </p:nvSpPr>
                <p:spPr>
                  <a:xfrm>
                    <a:off x="5877725" y="5948219"/>
                    <a:ext cx="1080745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R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Edge </a:t>
                    </a:r>
                    <a:r>
                      <a:rPr kumimoji="1" lang="ko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노드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5F378D7C-C021-66F2-E40C-70CA1EF9AF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44557" y="5948218"/>
                        <a:ext cx="4293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ko-KR" alt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5F378D7C-C021-66F2-E40C-70CA1EF9AF8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44557" y="5948218"/>
                        <a:ext cx="429347" cy="3693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71B79A0-0D10-8D2C-2020-FDBC41D5BCCC}"/>
                        </a:ext>
                      </a:extLst>
                    </p:cNvPr>
                    <p:cNvSpPr txBox="1"/>
                    <p:nvPr/>
                  </p:nvSpPr>
                  <p:spPr>
                    <a:xfrm rot="8056319">
                      <a:off x="5239139" y="5471692"/>
                      <a:ext cx="42934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ko-KR" altLang="en-US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kumimoji="1" lang="ko-KR" altLang="en-US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71B79A0-0D10-8D2C-2020-FDBC41D5BC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8056319">
                      <a:off x="5239139" y="5471692"/>
                      <a:ext cx="429347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323C0E54-C791-CA24-33AB-94C3CAFDB5F4}"/>
                        </a:ext>
                      </a:extLst>
                    </p:cNvPr>
                    <p:cNvSpPr txBox="1"/>
                    <p:nvPr/>
                  </p:nvSpPr>
                  <p:spPr>
                    <a:xfrm rot="13843420">
                      <a:off x="6752379" y="5472152"/>
                      <a:ext cx="42934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ko-KR" altLang="en-US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kumimoji="1" lang="ko-KR" alt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323C0E54-C791-CA24-33AB-94C3CAFDB5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3843420">
                      <a:off x="6752379" y="5472152"/>
                      <a:ext cx="429347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1947C20-7F05-5153-FC2A-6AA40507535B}"/>
              </a:ext>
            </a:extLst>
          </p:cNvPr>
          <p:cNvSpPr txBox="1"/>
          <p:nvPr/>
        </p:nvSpPr>
        <p:spPr>
          <a:xfrm>
            <a:off x="516801" y="4871431"/>
            <a:ext cx="11158394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동형 암호화를 통해 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프라이버시 보호 </a:t>
            </a:r>
            <a:r>
              <a:rPr kumimoji="1" lang="en-US" altLang="ko-KR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블록체인 활용을 통해</a:t>
            </a:r>
            <a:r>
              <a:rPr kumimoji="1" lang="ko-KR" altLang="en-US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무결성 보장</a:t>
            </a:r>
            <a:endParaRPr kumimoji="1" lang="en-US" altLang="ko-KR" b="1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그러나 동형암호화 후 연산 수행 시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클라이언트 부담 증가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+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블록체인 상에서 전부 동작 시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체인의 효율성 감소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endParaRPr kumimoji="1" lang="en-US" altLang="ko-KR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동형암호 </a:t>
            </a:r>
            <a:r>
              <a:rPr kumimoji="1"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+</a:t>
            </a:r>
            <a:r>
              <a:rPr kumimoji="1"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블록체인에 </a:t>
            </a:r>
            <a:r>
              <a:rPr kumimoji="1"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엣지</a:t>
            </a:r>
            <a:r>
              <a:rPr kumimoji="1"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컴퓨팅 구조 적용</a:t>
            </a:r>
            <a:endParaRPr kumimoji="1" lang="ko-KR" altLang="en-US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0413B-3A13-5FE9-DC29-1C7CD24C2C53}"/>
              </a:ext>
            </a:extLst>
          </p:cNvPr>
          <p:cNvSpPr txBox="1"/>
          <p:nvPr/>
        </p:nvSpPr>
        <p:spPr>
          <a:xfrm>
            <a:off x="505047" y="3343428"/>
            <a:ext cx="15406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b="1" dirty="0">
                <a:solidFill>
                  <a:srgbClr val="C00000"/>
                </a:solidFill>
              </a:rPr>
              <a:t>클라이언트가 블록체인 참가자인가</a:t>
            </a:r>
            <a:r>
              <a:rPr kumimoji="1" lang="en-US" altLang="ko-KR" sz="1100" b="1" dirty="0">
                <a:solidFill>
                  <a:srgbClr val="C00000"/>
                </a:solidFill>
              </a:rPr>
              <a:t>?</a:t>
            </a:r>
            <a:endParaRPr kumimoji="1"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0EC2DE3D-ABD9-5D81-B979-AB4610B194ED}"/>
              </a:ext>
            </a:extLst>
          </p:cNvPr>
          <p:cNvSpPr/>
          <p:nvPr/>
        </p:nvSpPr>
        <p:spPr>
          <a:xfrm rot="5400000">
            <a:off x="5936291" y="5801234"/>
            <a:ext cx="319414" cy="36252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2648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사례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EB0147-D35C-8267-9EF4-8A4321622EDF}"/>
              </a:ext>
            </a:extLst>
          </p:cNvPr>
          <p:cNvSpPr txBox="1"/>
          <p:nvPr/>
        </p:nvSpPr>
        <p:spPr>
          <a:xfrm>
            <a:off x="2599685" y="1192895"/>
            <a:ext cx="6992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블록체인 및 동형암호 기반의 스마트 그리드 시스템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사용자의 전기 사용량 데이터를 안전하게 집계하고 예측에 활용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19DC792-A713-BAFA-5C4A-40B09D476DD0}"/>
              </a:ext>
            </a:extLst>
          </p:cNvPr>
          <p:cNvGrpSpPr/>
          <p:nvPr/>
        </p:nvGrpSpPr>
        <p:grpSpPr>
          <a:xfrm>
            <a:off x="266344" y="1876782"/>
            <a:ext cx="11051775" cy="1122298"/>
            <a:chOff x="489455" y="1894782"/>
            <a:chExt cx="11051775" cy="1122298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E00C47-3F34-0968-B74D-C0A24A4F6445}"/>
                </a:ext>
              </a:extLst>
            </p:cNvPr>
            <p:cNvSpPr/>
            <p:nvPr/>
          </p:nvSpPr>
          <p:spPr>
            <a:xfrm>
              <a:off x="6489003" y="1894782"/>
              <a:ext cx="5052227" cy="1117540"/>
            </a:xfrm>
            <a:prstGeom prst="roundRect">
              <a:avLst>
                <a:gd name="adj" fmla="val 749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AC74739C-621F-CF94-3D9D-88415DD6A8DB}"/>
                </a:ext>
              </a:extLst>
            </p:cNvPr>
            <p:cNvSpPr/>
            <p:nvPr/>
          </p:nvSpPr>
          <p:spPr>
            <a:xfrm>
              <a:off x="1112201" y="1899540"/>
              <a:ext cx="5052227" cy="1117540"/>
            </a:xfrm>
            <a:prstGeom prst="roundRect">
              <a:avLst>
                <a:gd name="adj" fmla="val 749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3FFA83-A2C5-F73D-6D12-36FC15D3983D}"/>
                </a:ext>
              </a:extLst>
            </p:cNvPr>
            <p:cNvSpPr txBox="1"/>
            <p:nvPr/>
          </p:nvSpPr>
          <p:spPr>
            <a:xfrm>
              <a:off x="6935712" y="2129855"/>
              <a:ext cx="437001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집계 모듈을 </a:t>
              </a:r>
              <a:r>
                <a:rPr kumimoji="1" lang="ko-KR" altLang="en-US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블록체인에 배포</a:t>
              </a:r>
              <a:endParaRPr kumimoji="1" lang="en-US" altLang="ko-KR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집계 </a:t>
              </a:r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+</a:t>
              </a:r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결과를 체인에 저장하여 무결성 보장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7B7752A-744D-07A6-FAF0-F342CD6B10EB}"/>
                </a:ext>
              </a:extLst>
            </p:cNvPr>
            <p:cNvSpPr txBox="1"/>
            <p:nvPr/>
          </p:nvSpPr>
          <p:spPr>
            <a:xfrm>
              <a:off x="489455" y="2012420"/>
              <a:ext cx="628439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rgbClr val="2E75B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동형암호화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를 통한 개인 정보 보호 및 기밀성 유지</a:t>
              </a:r>
              <a:br>
                <a:rPr kumimoji="1" lang="en-US" altLang="ko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모든 과정에서 집계자는 데이터를 볼 수 없으나</a:t>
              </a:r>
              <a:endPara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정확한 데이터를 전력 센터에 제공 가능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D6A0775-C2B4-46F5-065B-DDC4C64471CE}"/>
              </a:ext>
            </a:extLst>
          </p:cNvPr>
          <p:cNvSpPr txBox="1"/>
          <p:nvPr/>
        </p:nvSpPr>
        <p:spPr>
          <a:xfrm>
            <a:off x="6393591" y="6546226"/>
            <a:ext cx="58575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*이외에도 데이터 주입 공격</a:t>
            </a:r>
            <a:r>
              <a:rPr kumimoji="1" lang="en-US" altLang="ko-KR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가로채기 등을 방지하기 위한 인증 메커니즘 도입하여 개인 정보 보호</a:t>
            </a:r>
            <a:endParaRPr lang="ko-KR" altLang="en-US" sz="10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3A24CE6-8BAE-2885-FED7-C7E7AC9CE4D3}"/>
              </a:ext>
            </a:extLst>
          </p:cNvPr>
          <p:cNvGrpSpPr/>
          <p:nvPr/>
        </p:nvGrpSpPr>
        <p:grpSpPr>
          <a:xfrm>
            <a:off x="590548" y="3211072"/>
            <a:ext cx="10410404" cy="3519820"/>
            <a:chOff x="573775" y="2833667"/>
            <a:chExt cx="10410404" cy="351982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8706970-9225-341A-86B9-BF61E37B6A85}"/>
                </a:ext>
              </a:extLst>
            </p:cNvPr>
            <p:cNvGrpSpPr/>
            <p:nvPr/>
          </p:nvGrpSpPr>
          <p:grpSpPr>
            <a:xfrm>
              <a:off x="573775" y="2833667"/>
              <a:ext cx="10410404" cy="3519820"/>
              <a:chOff x="684612" y="2385421"/>
              <a:chExt cx="10410404" cy="35198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1BD251-1B45-E0B8-FAF9-02C7BB71BAA9}"/>
                  </a:ext>
                </a:extLst>
              </p:cNvPr>
              <p:cNvSpPr txBox="1"/>
              <p:nvPr/>
            </p:nvSpPr>
            <p:spPr>
              <a:xfrm>
                <a:off x="1174823" y="5132514"/>
                <a:ext cx="473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1.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로컬 데이터 동형 암호화 후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클라우드에 업로드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D6BC65C-7D51-9A60-6DBA-AC3B6B2AA928}"/>
                  </a:ext>
                </a:extLst>
              </p:cNvPr>
              <p:cNvGrpSpPr/>
              <p:nvPr/>
            </p:nvGrpSpPr>
            <p:grpSpPr>
              <a:xfrm>
                <a:off x="684612" y="2385421"/>
                <a:ext cx="5711203" cy="2640406"/>
                <a:chOff x="1156101" y="2185854"/>
                <a:chExt cx="5711203" cy="2640406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D315D9F7-8B27-6161-797E-691AB75A94BD}"/>
                    </a:ext>
                  </a:extLst>
                </p:cNvPr>
                <p:cNvGrpSpPr/>
                <p:nvPr/>
              </p:nvGrpSpPr>
              <p:grpSpPr>
                <a:xfrm>
                  <a:off x="1156101" y="2789121"/>
                  <a:ext cx="5711203" cy="2037139"/>
                  <a:chOff x="509555" y="2410430"/>
                  <a:chExt cx="5711203" cy="2037139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B429F51-6F4A-3804-1719-5F00E5C3D6E1}"/>
                      </a:ext>
                    </a:extLst>
                  </p:cNvPr>
                  <p:cNvGrpSpPr/>
                  <p:nvPr/>
                </p:nvGrpSpPr>
                <p:grpSpPr>
                  <a:xfrm>
                    <a:off x="509555" y="2410430"/>
                    <a:ext cx="2493805" cy="2037139"/>
                    <a:chOff x="1784174" y="2920705"/>
                    <a:chExt cx="2493805" cy="2037139"/>
                  </a:xfrm>
                </p:grpSpPr>
                <p:grpSp>
                  <p:nvGrpSpPr>
                    <p:cNvPr id="12" name="그룹 11">
                      <a:extLst>
                        <a:ext uri="{FF2B5EF4-FFF2-40B4-BE49-F238E27FC236}">
                          <a16:creationId xmlns:a16="http://schemas.microsoft.com/office/drawing/2014/main" id="{227BDF89-6B7B-C830-820D-C282E229C0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84174" y="3237223"/>
                      <a:ext cx="2493805" cy="1358376"/>
                      <a:chOff x="6503956" y="2363689"/>
                      <a:chExt cx="2493805" cy="1358376"/>
                    </a:xfrm>
                  </p:grpSpPr>
                  <p:sp>
                    <p:nvSpPr>
                      <p:cNvPr id="6" name="TextBox 5">
                        <a:extLst>
                          <a:ext uri="{FF2B5EF4-FFF2-40B4-BE49-F238E27FC236}">
                            <a16:creationId xmlns:a16="http://schemas.microsoft.com/office/drawing/2014/main" id="{FE764971-BC98-5B50-79CB-BF432AD068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75542" y="2363689"/>
                        <a:ext cx="708848" cy="36933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prstDash val="sysDash"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ko-KR" altLang="en-US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노드 </a:t>
                        </a:r>
                        <a:r>
                          <a:rPr kumimoji="1" lang="en-US" altLang="ko-KR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1</a:t>
                        </a:r>
                        <a:endPara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endParaRPr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4D3B4796-4BCA-82E7-C592-61FDC9DA951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03956" y="3352733"/>
                        <a:ext cx="748923" cy="36933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prstDash val="sysDash"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ko-KR" altLang="en-US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노드 </a:t>
                        </a:r>
                        <a:r>
                          <a:rPr kumimoji="1" lang="en-US" altLang="ko-KR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2</a:t>
                        </a:r>
                        <a:endPara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" name="TextBox 7">
                            <a:extLst>
                              <a:ext uri="{FF2B5EF4-FFF2-40B4-BE49-F238E27FC236}">
                                <a16:creationId xmlns:a16="http://schemas.microsoft.com/office/drawing/2014/main" id="{25670F75-1798-1BF2-AFE4-EE5B2D465F1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34410" y="3352733"/>
                            <a:ext cx="763351" cy="369332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  <a:prstDash val="sysDash"/>
                          </a:ln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ko-KR" altLang="en-US" dirty="0">
                                <a:latin typeface="BM JUA OTF" panose="02020603020101020101" pitchFamily="18" charset="-127"/>
                                <a:ea typeface="BM JUA OTF" panose="02020603020101020101" pitchFamily="18" charset="-127"/>
                              </a:rPr>
                              <a:t>노드 </a:t>
                            </a:r>
                            <a14:m>
                              <m:oMath xmlns:m="http://schemas.openxmlformats.org/officeDocument/2006/math"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BM JUA OTF" panose="02020603020101020101" pitchFamily="18" charset="-127"/>
                                  </a:rPr>
                                  <m:t>𝒏</m:t>
                                </m:r>
                              </m:oMath>
                            </a14:m>
                            <a:endParaRPr kumimoji="1" lang="ko-KR" altLang="en-US" b="1" dirty="0">
                              <a:latin typeface="BM JUA OTF" panose="02020603020101020101" pitchFamily="18" charset="-127"/>
                              <a:ea typeface="BM JUA OTF" panose="02020603020101020101" pitchFamily="18" charset="-127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" name="TextBox 7">
                            <a:extLst>
                              <a:ext uri="{FF2B5EF4-FFF2-40B4-BE49-F238E27FC236}">
                                <a16:creationId xmlns:a16="http://schemas.microsoft.com/office/drawing/2014/main" id="{25670F75-1798-1BF2-AFE4-EE5B2D465F1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234410" y="3352733"/>
                            <a:ext cx="763351" cy="369332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 l="-6452" b="-25806"/>
                            </a:stretch>
                          </a:blipFill>
                          <a:ln w="19050">
                            <a:solidFill>
                              <a:schemeClr val="tx1"/>
                            </a:solidFill>
                            <a:prstDash val="sysDash"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" name="TextBox 8">
                            <a:extLst>
                              <a:ext uri="{FF2B5EF4-FFF2-40B4-BE49-F238E27FC236}">
                                <a16:creationId xmlns:a16="http://schemas.microsoft.com/office/drawing/2014/main" id="{4210FD96-8414-2716-0797-0B6B2B7D7A7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528971" y="3316671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" name="TextBox 8">
                            <a:extLst>
                              <a:ext uri="{FF2B5EF4-FFF2-40B4-BE49-F238E27FC236}">
                                <a16:creationId xmlns:a16="http://schemas.microsoft.com/office/drawing/2014/main" id="{4210FD96-8414-2716-0797-0B6B2B7D7A7E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528971" y="3316671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" name="TextBox 9">
                            <a:extLst>
                              <a:ext uri="{FF2B5EF4-FFF2-40B4-BE49-F238E27FC236}">
                                <a16:creationId xmlns:a16="http://schemas.microsoft.com/office/drawing/2014/main" id="{B424489C-BCBC-2346-62DC-29C28BAEFEC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8056319">
                            <a:off x="6945827" y="2830976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" name="TextBox 9">
                            <a:extLst>
                              <a:ext uri="{FF2B5EF4-FFF2-40B4-BE49-F238E27FC236}">
                                <a16:creationId xmlns:a16="http://schemas.microsoft.com/office/drawing/2014/main" id="{B424489C-BCBC-2346-62DC-29C28BAEFECA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8056319">
                            <a:off x="6945827" y="2830976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>
                            <a:extLst>
                              <a:ext uri="{FF2B5EF4-FFF2-40B4-BE49-F238E27FC236}">
                                <a16:creationId xmlns:a16="http://schemas.microsoft.com/office/drawing/2014/main" id="{E96FB5A4-472A-C76B-6236-6DF7B051F9D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3843420">
                            <a:off x="8019737" y="2831439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>
                            <a:extLst>
                              <a:ext uri="{FF2B5EF4-FFF2-40B4-BE49-F238E27FC236}">
                                <a16:creationId xmlns:a16="http://schemas.microsoft.com/office/drawing/2014/main" id="{E96FB5A4-472A-C76B-6236-6DF7B051F9DC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13843420">
                            <a:off x="8019737" y="2831439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884EC37F-D33B-1222-316B-B75DE63FC5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5941" y="2920705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학교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1D6B4190-38E1-9E63-C178-96248947AF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6889" y="4650067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집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437A5D0E-0785-B533-6125-D14908B134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54557" y="4649142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공장</a:t>
                      </a:r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B77B5800-20B9-3893-3A84-76C7AB438156}"/>
                      </a:ext>
                    </a:extLst>
                  </p:cNvPr>
                  <p:cNvGrpSpPr/>
                  <p:nvPr/>
                </p:nvGrpSpPr>
                <p:grpSpPr>
                  <a:xfrm>
                    <a:off x="3726953" y="2410430"/>
                    <a:ext cx="2493805" cy="2037139"/>
                    <a:chOff x="1784174" y="2920705"/>
                    <a:chExt cx="2493805" cy="2037139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92444DCC-671E-EAF9-AEAA-2E44CBEAAA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84174" y="3237223"/>
                      <a:ext cx="2493805" cy="1358376"/>
                      <a:chOff x="6503956" y="2363689"/>
                      <a:chExt cx="2493805" cy="1358376"/>
                    </a:xfrm>
                  </p:grpSpPr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BDD13F37-181C-0561-BA56-4AF6924F48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75542" y="2363689"/>
                        <a:ext cx="708848" cy="36933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prstDash val="sysDash"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ko-KR" altLang="en-US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노드 </a:t>
                        </a:r>
                        <a:r>
                          <a:rPr kumimoji="1" lang="en-US" altLang="ko-KR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1</a:t>
                        </a:r>
                        <a:endPara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endParaRP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A56295-48FD-474F-9F5E-7A7E5DA214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03956" y="3352733"/>
                        <a:ext cx="748923" cy="36933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prstDash val="sysDash"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ko-KR" altLang="en-US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노드 </a:t>
                        </a:r>
                        <a:r>
                          <a:rPr kumimoji="1" lang="en-US" altLang="ko-KR" dirty="0">
                            <a:latin typeface="BM JUA OTF" panose="02020603020101020101" pitchFamily="18" charset="-127"/>
                            <a:ea typeface="BM JUA OTF" panose="02020603020101020101" pitchFamily="18" charset="-127"/>
                          </a:rPr>
                          <a:t>2</a:t>
                        </a:r>
                        <a:endParaRPr kumimoji="1" lang="ko-KR" altLang="en-US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4" name="TextBox 23">
                            <a:extLst>
                              <a:ext uri="{FF2B5EF4-FFF2-40B4-BE49-F238E27FC236}">
                                <a16:creationId xmlns:a16="http://schemas.microsoft.com/office/drawing/2014/main" id="{883851BD-D325-0D0E-1BB3-D86AC1D0634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34410" y="3352733"/>
                            <a:ext cx="763351" cy="369332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  <a:prstDash val="sysDash"/>
                          </a:ln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ko-KR" altLang="en-US" dirty="0">
                                <a:latin typeface="BM JUA OTF" panose="02020603020101020101" pitchFamily="18" charset="-127"/>
                                <a:ea typeface="BM JUA OTF" panose="02020603020101020101" pitchFamily="18" charset="-127"/>
                              </a:rPr>
                              <a:t>노드 </a:t>
                            </a:r>
                            <a14:m>
                              <m:oMath xmlns:m="http://schemas.openxmlformats.org/officeDocument/2006/math"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BM JUA OTF" panose="02020603020101020101" pitchFamily="18" charset="-127"/>
                                  </a:rPr>
                                  <m:t>𝒏</m:t>
                                </m:r>
                              </m:oMath>
                            </a14:m>
                            <a:endParaRPr kumimoji="1" lang="ko-KR" altLang="en-US" b="1" dirty="0">
                              <a:latin typeface="BM JUA OTF" panose="02020603020101020101" pitchFamily="18" charset="-127"/>
                              <a:ea typeface="BM JUA OTF" panose="02020603020101020101" pitchFamily="18" charset="-127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4" name="TextBox 23">
                            <a:extLst>
                              <a:ext uri="{FF2B5EF4-FFF2-40B4-BE49-F238E27FC236}">
                                <a16:creationId xmlns:a16="http://schemas.microsoft.com/office/drawing/2014/main" id="{883851BD-D325-0D0E-1BB3-D86AC1D0634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234410" y="3352733"/>
                            <a:ext cx="763351" cy="369332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l="-4762" b="-25806"/>
                            </a:stretch>
                          </a:blipFill>
                          <a:ln w="19050">
                            <a:solidFill>
                              <a:schemeClr val="tx1"/>
                            </a:solidFill>
                            <a:prstDash val="sysDash"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5" name="TextBox 24">
                            <a:extLst>
                              <a:ext uri="{FF2B5EF4-FFF2-40B4-BE49-F238E27FC236}">
                                <a16:creationId xmlns:a16="http://schemas.microsoft.com/office/drawing/2014/main" id="{9805E6AD-8C5D-7784-8DC8-AC62FAA35C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528971" y="3316671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5" name="TextBox 24">
                            <a:extLst>
                              <a:ext uri="{FF2B5EF4-FFF2-40B4-BE49-F238E27FC236}">
                                <a16:creationId xmlns:a16="http://schemas.microsoft.com/office/drawing/2014/main" id="{9805E6AD-8C5D-7784-8DC8-AC62FAA35C9B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528971" y="3316671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6" name="TextBox 25">
                            <a:extLst>
                              <a:ext uri="{FF2B5EF4-FFF2-40B4-BE49-F238E27FC236}">
                                <a16:creationId xmlns:a16="http://schemas.microsoft.com/office/drawing/2014/main" id="{D6F7A659-7DFE-43AA-52D5-FCF80BCA001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8056319">
                            <a:off x="6945827" y="2830976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6" name="TextBox 25">
                            <a:extLst>
                              <a:ext uri="{FF2B5EF4-FFF2-40B4-BE49-F238E27FC236}">
                                <a16:creationId xmlns:a16="http://schemas.microsoft.com/office/drawing/2014/main" id="{D6F7A659-7DFE-43AA-52D5-FCF80BCA001E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8056319">
                            <a:off x="6945827" y="2830976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7" name="TextBox 26">
                            <a:extLst>
                              <a:ext uri="{FF2B5EF4-FFF2-40B4-BE49-F238E27FC236}">
                                <a16:creationId xmlns:a16="http://schemas.microsoft.com/office/drawing/2014/main" id="{BA948E06-EFD8-242D-1D50-6ED6F7671E0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3843420">
                            <a:off x="8019737" y="2831439"/>
                            <a:ext cx="42934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kumimoji="1" lang="ko-KR" alt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oMath>
                              </m:oMathPara>
                            </a14:m>
                            <a:endParaRPr kumimoji="1"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7" name="TextBox 26">
                            <a:extLst>
                              <a:ext uri="{FF2B5EF4-FFF2-40B4-BE49-F238E27FC236}">
                                <a16:creationId xmlns:a16="http://schemas.microsoft.com/office/drawing/2014/main" id="{BA948E06-EFD8-242D-1D50-6ED6F7671E0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13843420">
                            <a:off x="8019737" y="2831439"/>
                            <a:ext cx="429347" cy="369332"/>
                          </a:xfrm>
                          <a:prstGeom prst="rect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02DA4881-F0B8-E457-8754-A114C43A42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5941" y="2920705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경찰서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988E25C-C2A6-D07F-8A29-656D5084C8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6889" y="4650067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집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26824E07-D067-CAC0-2764-D06E649F3F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54557" y="4649142"/>
                      <a:ext cx="6834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공장</a:t>
                      </a: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77C2052E-76ED-F7EB-47B3-D135E3D84D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97769" y="3194235"/>
                        <a:ext cx="4293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ko-KR" alt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kumimoji="1" lang="ko-KR" altLang="en-US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77C2052E-76ED-F7EB-47B3-D135E3D84D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97769" y="3194235"/>
                        <a:ext cx="429347" cy="369332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9E701100-9E5F-AD23-D1E3-2B28058F76E8}"/>
                    </a:ext>
                  </a:extLst>
                </p:cNvPr>
                <p:cNvGrpSpPr/>
                <p:nvPr/>
              </p:nvGrpSpPr>
              <p:grpSpPr>
                <a:xfrm>
                  <a:off x="1690036" y="2185854"/>
                  <a:ext cx="4730780" cy="631108"/>
                  <a:chOff x="1693598" y="2193753"/>
                  <a:chExt cx="4730780" cy="631108"/>
                </a:xfrm>
              </p:grpSpPr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A7B79FE-3185-E3DE-24F7-F7FEA896DB61}"/>
                      </a:ext>
                    </a:extLst>
                  </p:cNvPr>
                  <p:cNvSpPr txBox="1"/>
                  <p:nvPr/>
                </p:nvSpPr>
                <p:spPr>
                  <a:xfrm>
                    <a:off x="2767949" y="2486307"/>
                    <a:ext cx="258207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통합된 딥러닝 모델 및 체인 배포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63D80BE-8BFC-9009-517D-3879B191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1693598" y="2193753"/>
                    <a:ext cx="47307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스마트 그리드 네트워크</a:t>
                    </a:r>
                  </a:p>
                </p:txBody>
              </p:sp>
            </p:grp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213728-FB72-5712-56D0-A56C57F335DD}"/>
                  </a:ext>
                </a:extLst>
              </p:cNvPr>
              <p:cNvSpPr txBox="1"/>
              <p:nvPr/>
            </p:nvSpPr>
            <p:spPr>
              <a:xfrm>
                <a:off x="1174823" y="5535909"/>
                <a:ext cx="473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3.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데이터 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복호화 한 후</a:t>
                </a:r>
                <a:r>
                  <a:rPr kumimoji="1" lang="en-US" altLang="ko-KR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</a:t>
                </a:r>
                <a:r>
                  <a:rPr kumimoji="1" lang="ko-KR" altLang="en-US" dirty="0">
                    <a:solidFill>
                      <a:srgbClr val="0070C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학습</a:t>
                </a:r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시켜 모델 갱신</a:t>
                </a: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0F53BF6C-00D2-6251-645C-D166766FC38B}"/>
                  </a:ext>
                </a:extLst>
              </p:cNvPr>
              <p:cNvGrpSpPr/>
              <p:nvPr/>
            </p:nvGrpSpPr>
            <p:grpSpPr>
              <a:xfrm>
                <a:off x="7027256" y="2385421"/>
                <a:ext cx="4067760" cy="3301091"/>
                <a:chOff x="7027256" y="2385421"/>
                <a:chExt cx="4067760" cy="3301091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8F5BFCA-AD1A-6AA2-7708-94B937C6B507}"/>
                    </a:ext>
                  </a:extLst>
                </p:cNvPr>
                <p:cNvSpPr txBox="1"/>
                <p:nvPr/>
              </p:nvSpPr>
              <p:spPr>
                <a:xfrm>
                  <a:off x="7027256" y="5317180"/>
                  <a:ext cx="4067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2.</a:t>
                  </a:r>
                  <a:r>
                    <a:rPr kumimoji="1" lang="ko-KR" altLang="en-US" dirty="0"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 </a:t>
                  </a:r>
                  <a:r>
                    <a:rPr kumimoji="1" lang="ko-KR" altLang="en-US" dirty="0">
                      <a:solidFill>
                        <a:srgbClr val="0070C0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암호화 된 데이터 집계</a:t>
                  </a:r>
                  <a:r>
                    <a:rPr kumimoji="1" lang="ko-KR" altLang="en-US" dirty="0"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 후 로컬에 전송</a:t>
                  </a:r>
                  <a:endParaRPr kumimoji="1" lang="ko-KR" altLang="en-US" sz="1400" dirty="0"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65C60D8-238F-5314-EE55-9ECA246D62A4}"/>
                    </a:ext>
                  </a:extLst>
                </p:cNvPr>
                <p:cNvGrpSpPr/>
                <p:nvPr/>
              </p:nvGrpSpPr>
              <p:grpSpPr>
                <a:xfrm>
                  <a:off x="7770097" y="2385421"/>
                  <a:ext cx="2582078" cy="678897"/>
                  <a:chOff x="7952039" y="5305739"/>
                  <a:chExt cx="2582078" cy="678897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93A9428C-E478-191E-368F-14A1554CE406}"/>
                      </a:ext>
                    </a:extLst>
                  </p:cNvPr>
                  <p:cNvSpPr txBox="1"/>
                  <p:nvPr/>
                </p:nvSpPr>
                <p:spPr>
                  <a:xfrm>
                    <a:off x="7952039" y="5646082"/>
                    <a:ext cx="258207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블록체인 노드에 집계 모듈 배포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19863E40-AC52-9D19-A173-D0677BE6DB93}"/>
                      </a:ext>
                    </a:extLst>
                  </p:cNvPr>
                  <p:cNvSpPr txBox="1"/>
                  <p:nvPr/>
                </p:nvSpPr>
                <p:spPr>
                  <a:xfrm>
                    <a:off x="8077714" y="5305739"/>
                    <a:ext cx="2330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클라우드 서버</a:t>
                    </a:r>
                  </a:p>
                </p:txBody>
              </p:sp>
            </p:grpSp>
          </p:grp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2B2EFA80-FE3E-70DD-EB5C-44B31E21BB08}"/>
                </a:ext>
              </a:extLst>
            </p:cNvPr>
            <p:cNvGrpSpPr/>
            <p:nvPr/>
          </p:nvGrpSpPr>
          <p:grpSpPr>
            <a:xfrm>
              <a:off x="7417698" y="3726217"/>
              <a:ext cx="2972992" cy="1358376"/>
              <a:chOff x="7379434" y="3782504"/>
              <a:chExt cx="2972992" cy="1358376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73D6C4-5873-3F42-23F4-43AB0704C0C0}"/>
                  </a:ext>
                </a:extLst>
              </p:cNvPr>
              <p:cNvSpPr txBox="1"/>
              <p:nvPr/>
            </p:nvSpPr>
            <p:spPr>
              <a:xfrm>
                <a:off x="8287886" y="3782504"/>
                <a:ext cx="1141659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집계 노드 </a:t>
                </a:r>
                <a:r>
                  <a:rPr kumimoji="1" lang="en-US" altLang="ko-KR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</a:t>
                </a:r>
                <a:endPara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FD9CDE-195C-5C43-F075-4EC02EF2D74D}"/>
                  </a:ext>
                </a:extLst>
              </p:cNvPr>
              <p:cNvSpPr txBox="1"/>
              <p:nvPr/>
            </p:nvSpPr>
            <p:spPr>
              <a:xfrm>
                <a:off x="7379434" y="4771548"/>
                <a:ext cx="1181734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집계 노드 </a:t>
                </a:r>
                <a:r>
                  <a:rPr kumimoji="1" lang="en-US" altLang="ko-KR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2</a:t>
                </a:r>
                <a:endPara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DB677B9D-036B-2278-B1A4-07C77099E608}"/>
                      </a:ext>
                    </a:extLst>
                  </p:cNvPr>
                  <p:cNvSpPr txBox="1"/>
                  <p:nvPr/>
                </p:nvSpPr>
                <p:spPr>
                  <a:xfrm>
                    <a:off x="9156265" y="4771548"/>
                    <a:ext cx="1196161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BM JUA OTF" panose="02020603020101020101" pitchFamily="18" charset="-127"/>
                        <a:ea typeface="BM JUA OTF" panose="02020603020101020101" pitchFamily="18" charset="-127"/>
                      </a:rPr>
                      <a:t>집계 노드 </a:t>
                    </a:r>
                    <a14:m>
                      <m:oMath xmlns:m="http://schemas.openxmlformats.org/officeDocument/2006/math"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  <a:ea typeface="BM JUA OTF" panose="02020603020101020101" pitchFamily="18" charset="-127"/>
                          </a:rPr>
                          <m:t>𝒏</m:t>
                        </m:r>
                      </m:oMath>
                    </a14:m>
                    <a:endParaRPr kumimoji="1" lang="ko-KR" altLang="en-US" b="1" dirty="0">
                      <a:latin typeface="BM JUA OTF" panose="02020603020101020101" pitchFamily="18" charset="-127"/>
                      <a:ea typeface="BM JUA OTF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DB677B9D-036B-2278-B1A4-07C77099E6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56265" y="4771548"/>
                    <a:ext cx="119616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93" t="-3125" b="-18750"/>
                    </a:stretch>
                  </a:blipFill>
                  <a:ln w="19050">
                    <a:solidFill>
                      <a:schemeClr val="tx1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60F0A71-CE12-7F99-7CB3-978F533567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4043" y="4735486"/>
                    <a:ext cx="4293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ko-KR" alt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60F0A71-CE12-7F99-7CB3-978F533567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043" y="4735486"/>
                    <a:ext cx="4293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8D15606-1DD4-62AD-AC87-4A6290911AFA}"/>
                      </a:ext>
                    </a:extLst>
                  </p:cNvPr>
                  <p:cNvSpPr txBox="1"/>
                  <p:nvPr/>
                </p:nvSpPr>
                <p:spPr>
                  <a:xfrm rot="8056319">
                    <a:off x="7916104" y="4249791"/>
                    <a:ext cx="4293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ko-KR" alt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8D15606-1DD4-62AD-AC87-4A6290911A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056319">
                    <a:off x="7916104" y="4249791"/>
                    <a:ext cx="4293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4BF49079-80B6-D949-1338-59D82B015716}"/>
                      </a:ext>
                    </a:extLst>
                  </p:cNvPr>
                  <p:cNvSpPr txBox="1"/>
                  <p:nvPr/>
                </p:nvSpPr>
                <p:spPr>
                  <a:xfrm rot="13843420">
                    <a:off x="9331488" y="4250254"/>
                    <a:ext cx="4293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ko-KR" altLang="en-US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4BF49079-80B6-D949-1338-59D82B0157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843420">
                    <a:off x="9331488" y="4250254"/>
                    <a:ext cx="4293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9162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A0A3-43D8-0A4D-A765-A49D5AB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사례 </a:t>
            </a:r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6D496-8D07-D323-3625-F5042A7F978F}"/>
              </a:ext>
            </a:extLst>
          </p:cNvPr>
          <p:cNvSpPr txBox="1"/>
          <p:nvPr/>
        </p:nvSpPr>
        <p:spPr>
          <a:xfrm>
            <a:off x="1163782" y="1076144"/>
            <a:ext cx="961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영지식 증명에 기반한 블록체인</a:t>
            </a:r>
            <a:r>
              <a:rPr lang="ko-KR" altLang="en-US" sz="18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통해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ko-KR" altLang="en-US" sz="18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엔터티</a:t>
            </a:r>
            <a:r>
              <a:rPr lang="ko-KR" altLang="en-US" sz="18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간의 </a:t>
            </a:r>
            <a:r>
              <a:rPr lang="ko-KR" altLang="en-US" sz="18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신뢰할 수 있고 안전한 데이터 공유 가능</a:t>
            </a:r>
            <a:endParaRPr lang="ko-KR" altLang="en-US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83F46-45B3-14B3-1B5F-1409185B0B72}"/>
              </a:ext>
            </a:extLst>
          </p:cNvPr>
          <p:cNvSpPr txBox="1"/>
          <p:nvPr/>
        </p:nvSpPr>
        <p:spPr>
          <a:xfrm>
            <a:off x="9906012" y="6597515"/>
            <a:ext cx="2614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*각 엔터티는 모두 블록체인에 등록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8AA4FA4-8BDE-4FDA-15A1-6D9E2BF3ED6E}"/>
              </a:ext>
            </a:extLst>
          </p:cNvPr>
          <p:cNvGrpSpPr/>
          <p:nvPr/>
        </p:nvGrpSpPr>
        <p:grpSpPr>
          <a:xfrm>
            <a:off x="-93460" y="1554770"/>
            <a:ext cx="12273448" cy="5141666"/>
            <a:chOff x="-93460" y="1508588"/>
            <a:chExt cx="12273448" cy="514166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772C7B43-798A-2D81-C244-3845A9F91868}"/>
                </a:ext>
              </a:extLst>
            </p:cNvPr>
            <p:cNvSpPr/>
            <p:nvPr/>
          </p:nvSpPr>
          <p:spPr>
            <a:xfrm>
              <a:off x="102323" y="2857417"/>
              <a:ext cx="3986470" cy="1754680"/>
            </a:xfrm>
            <a:prstGeom prst="roundRect">
              <a:avLst>
                <a:gd name="adj" fmla="val 143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5202B8CE-9A2B-51CE-6B9F-F3B272F7AAC4}"/>
                </a:ext>
              </a:extLst>
            </p:cNvPr>
            <p:cNvSpPr/>
            <p:nvPr/>
          </p:nvSpPr>
          <p:spPr>
            <a:xfrm>
              <a:off x="4218208" y="2857417"/>
              <a:ext cx="3357977" cy="1754680"/>
            </a:xfrm>
            <a:prstGeom prst="roundRect">
              <a:avLst>
                <a:gd name="adj" fmla="val 328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2D8567F8-5746-CFD6-0ABC-E1CAFE324D98}"/>
                </a:ext>
              </a:extLst>
            </p:cNvPr>
            <p:cNvSpPr/>
            <p:nvPr/>
          </p:nvSpPr>
          <p:spPr>
            <a:xfrm>
              <a:off x="7705600" y="2857417"/>
              <a:ext cx="4400824" cy="1749495"/>
            </a:xfrm>
            <a:prstGeom prst="roundRect">
              <a:avLst>
                <a:gd name="adj" fmla="val 327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5C979A2-B47B-A452-D2E6-893169DDDD7A}"/>
                </a:ext>
              </a:extLst>
            </p:cNvPr>
            <p:cNvGrpSpPr/>
            <p:nvPr/>
          </p:nvGrpSpPr>
          <p:grpSpPr>
            <a:xfrm>
              <a:off x="4218208" y="1508588"/>
              <a:ext cx="3357978" cy="953145"/>
              <a:chOff x="4442269" y="1599786"/>
              <a:chExt cx="3357978" cy="953145"/>
            </a:xfrm>
          </p:grpSpPr>
          <p:sp>
            <p:nvSpPr>
              <p:cNvPr id="37" name="모서리가 둥근 직사각형 36">
                <a:extLst>
                  <a:ext uri="{FF2B5EF4-FFF2-40B4-BE49-F238E27FC236}">
                    <a16:creationId xmlns:a16="http://schemas.microsoft.com/office/drawing/2014/main" id="{D1E31A03-E578-F40B-BD48-9044C5E63CE1}"/>
                  </a:ext>
                </a:extLst>
              </p:cNvPr>
              <p:cNvSpPr/>
              <p:nvPr/>
            </p:nvSpPr>
            <p:spPr>
              <a:xfrm>
                <a:off x="4442269" y="1896807"/>
                <a:ext cx="3357978" cy="656124"/>
              </a:xfrm>
              <a:prstGeom prst="roundRect">
                <a:avLst>
                  <a:gd name="adj" fmla="val 749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CAB37C-CDD9-0368-AD6C-A736A75F2EED}"/>
                  </a:ext>
                </a:extLst>
              </p:cNvPr>
              <p:cNvSpPr txBox="1"/>
              <p:nvPr/>
            </p:nvSpPr>
            <p:spPr>
              <a:xfrm>
                <a:off x="5381931" y="1599786"/>
                <a:ext cx="14501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dirty="0">
                    <a:solidFill>
                      <a:schemeClr val="accent5">
                        <a:lumMod val="75000"/>
                      </a:schemeClr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개인키 생성자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36559D-01AC-E8A2-E0F6-AFE507F5F53D}"/>
                  </a:ext>
                </a:extLst>
              </p:cNvPr>
              <p:cNvSpPr txBox="1"/>
              <p:nvPr/>
            </p:nvSpPr>
            <p:spPr>
              <a:xfrm>
                <a:off x="4476251" y="1977165"/>
                <a:ext cx="3239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1.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공통 개인키 쌍을 데이터 소유자 및 </a:t>
                </a:r>
                <a:endPara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algn="ctr"/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클라우드 서비스 제공자에게 할당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9303E4-F6BD-292D-FB04-14A8DB03D4E2}"/>
                </a:ext>
              </a:extLst>
            </p:cNvPr>
            <p:cNvSpPr txBox="1"/>
            <p:nvPr/>
          </p:nvSpPr>
          <p:spPr>
            <a:xfrm>
              <a:off x="7756097" y="2951320"/>
              <a:ext cx="43780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2.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데이터 소유자가 제공한 데이터가 자신의 요구사항을 </a:t>
              </a:r>
              <a:endPara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충족하는지 검증 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(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스마트 컨트랙트 사용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)</a:t>
              </a:r>
              <a:endPara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A5F3B0-C984-5794-2C0C-26781F3E282B}"/>
                </a:ext>
              </a:extLst>
            </p:cNvPr>
            <p:cNvSpPr txBox="1"/>
            <p:nvPr/>
          </p:nvSpPr>
          <p:spPr>
            <a:xfrm>
              <a:off x="7756096" y="3600305"/>
              <a:ext cx="4378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2-1.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필요 데이터의 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영지식 증명 생성 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en-US" altLang="ko-KR" sz="1400" b="1" dirty="0" err="1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zk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-SNARK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사용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</a:p>
            <a:p>
              <a:endParaRPr kumimoji="1" lang="en-US" altLang="ko-KR" sz="3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2-2.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계산 결과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해시 값을 </a:t>
              </a:r>
              <a:r>
                <a:rPr kumimoji="1" lang="ko-KR" altLang="en-US" sz="14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컨트랙트에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전송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3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kumimoji="1" lang="en-US" altLang="ko-KR" sz="3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2-3.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필요 키워드를 체인에 업로드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AA323B-45E3-2AC7-92F1-87B45CD30486}"/>
                </a:ext>
              </a:extLst>
            </p:cNvPr>
            <p:cNvSpPr txBox="1"/>
            <p:nvPr/>
          </p:nvSpPr>
          <p:spPr>
            <a:xfrm>
              <a:off x="102322" y="3492583"/>
              <a:ext cx="417595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3-1.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필요 데이터 암호화 후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반 신뢰 서버에 전송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3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kumimoji="1" lang="en-US" altLang="ko-KR" sz="1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3-2.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서명된 해시 값을 체인에 기록</a:t>
              </a:r>
              <a:r>
                <a:rPr kumimoji="1" lang="ko-KR" altLang="en-US" sz="8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kumimoji="1" lang="en-US" altLang="ko-KR" sz="7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endParaRPr kumimoji="1" lang="en-US" altLang="ko-KR" sz="3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3-3.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스마트 컨트랙트에</a:t>
              </a:r>
              <a:endPara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영지식 증명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계산 결과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해시 값 전송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C95EA7-716E-2FF7-4046-852A351FCA61}"/>
                </a:ext>
              </a:extLst>
            </p:cNvPr>
            <p:cNvSpPr txBox="1"/>
            <p:nvPr/>
          </p:nvSpPr>
          <p:spPr>
            <a:xfrm>
              <a:off x="-93460" y="2985156"/>
              <a:ext cx="4378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3. 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필요 데이터 암호화 및 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영지식 증명 생성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9CD2F2-74D8-86F4-D359-14DB494D9116}"/>
                </a:ext>
              </a:extLst>
            </p:cNvPr>
            <p:cNvSpPr txBox="1"/>
            <p:nvPr/>
          </p:nvSpPr>
          <p:spPr>
            <a:xfrm>
              <a:off x="4797974" y="2510763"/>
              <a:ext cx="21699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accent5">
                      <a:lumMod val="75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반 신뢰 클라우드 서버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05895B-D27A-36B6-540A-D3EE3AD84A7F}"/>
                </a:ext>
              </a:extLst>
            </p:cNvPr>
            <p:cNvSpPr txBox="1"/>
            <p:nvPr/>
          </p:nvSpPr>
          <p:spPr>
            <a:xfrm>
              <a:off x="4302217" y="3636798"/>
              <a:ext cx="3394653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6-1.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반 신뢰 서버에 개인 데이터 노출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X,</a:t>
              </a:r>
            </a:p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서비스 제공자가 복호화 하도록 재 암호화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3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kumimoji="1" lang="en-US" altLang="ko-KR" sz="3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6-2.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서비스 제공자에게 결과 전송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0834CA-5A74-D19F-A53A-66B1A66EEBA8}"/>
                </a:ext>
              </a:extLst>
            </p:cNvPr>
            <p:cNvSpPr txBox="1"/>
            <p:nvPr/>
          </p:nvSpPr>
          <p:spPr>
            <a:xfrm>
              <a:off x="4575056" y="3093219"/>
              <a:ext cx="261573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6.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재암호화 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프록시 재암호화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E2D5D4C-4E5C-EEAB-4360-EB26B1BB074B}"/>
                </a:ext>
              </a:extLst>
            </p:cNvPr>
            <p:cNvGrpSpPr/>
            <p:nvPr/>
          </p:nvGrpSpPr>
          <p:grpSpPr>
            <a:xfrm>
              <a:off x="97346" y="4741283"/>
              <a:ext cx="12082642" cy="1856232"/>
              <a:chOff x="97346" y="4741283"/>
              <a:chExt cx="12082642" cy="1856232"/>
            </a:xfrm>
          </p:grpSpPr>
          <p:sp>
            <p:nvSpPr>
              <p:cNvPr id="46" name="모서리가 둥근 직사각형 45">
                <a:extLst>
                  <a:ext uri="{FF2B5EF4-FFF2-40B4-BE49-F238E27FC236}">
                    <a16:creationId xmlns:a16="http://schemas.microsoft.com/office/drawing/2014/main" id="{B6AFC8C8-B796-4190-E511-0E682418E6C4}"/>
                  </a:ext>
                </a:extLst>
              </p:cNvPr>
              <p:cNvSpPr/>
              <p:nvPr/>
            </p:nvSpPr>
            <p:spPr>
              <a:xfrm>
                <a:off x="4216044" y="5059045"/>
                <a:ext cx="3357977" cy="1064484"/>
              </a:xfrm>
              <a:prstGeom prst="roundRect">
                <a:avLst>
                  <a:gd name="adj" fmla="val 749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id="{80CF8141-DB12-7DF8-2DDF-DC9382D405C3}"/>
                  </a:ext>
                </a:extLst>
              </p:cNvPr>
              <p:cNvSpPr/>
              <p:nvPr/>
            </p:nvSpPr>
            <p:spPr>
              <a:xfrm>
                <a:off x="106181" y="5007006"/>
                <a:ext cx="3986470" cy="1590509"/>
              </a:xfrm>
              <a:prstGeom prst="roundRect">
                <a:avLst>
                  <a:gd name="adj" fmla="val 459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922CFC-36D1-E6A4-08A2-6D674D045D96}"/>
                  </a:ext>
                </a:extLst>
              </p:cNvPr>
              <p:cNvSpPr txBox="1"/>
              <p:nvPr/>
            </p:nvSpPr>
            <p:spPr>
              <a:xfrm>
                <a:off x="4814175" y="4741283"/>
                <a:ext cx="2169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dirty="0">
                    <a:solidFill>
                      <a:schemeClr val="accent5">
                        <a:lumMod val="75000"/>
                      </a:schemeClr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스마트 컨트랙트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BF3C0F-EF2A-2B82-555D-2EE50F0A072F}"/>
                  </a:ext>
                </a:extLst>
              </p:cNvPr>
              <p:cNvSpPr txBox="1"/>
              <p:nvPr/>
            </p:nvSpPr>
            <p:spPr>
              <a:xfrm>
                <a:off x="289050" y="5184650"/>
                <a:ext cx="34802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5.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프록시 재암호화 키 생성</a:t>
                </a:r>
                <a:endPara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069122-E38A-5FB1-52E8-7042F1D0A8BC}"/>
                  </a:ext>
                </a:extLst>
              </p:cNvPr>
              <p:cNvSpPr txBox="1"/>
              <p:nvPr/>
            </p:nvSpPr>
            <p:spPr>
              <a:xfrm>
                <a:off x="4391031" y="5349412"/>
                <a:ext cx="28909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4.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컨트랙트가 이행되어</a:t>
                </a:r>
                <a:endPara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algn="ctr"/>
                <a:r>
                  <a:rPr kumimoji="1" lang="ko-KR" altLang="en-US" sz="1400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서비스 제공자의 값과 자동 비교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C48A1D-1B8B-0058-5B33-68531F9E8BF5}"/>
                  </a:ext>
                </a:extLst>
              </p:cNvPr>
              <p:cNvSpPr txBox="1"/>
              <p:nvPr/>
            </p:nvSpPr>
            <p:spPr>
              <a:xfrm>
                <a:off x="97346" y="5499330"/>
                <a:ext cx="3986470" cy="1000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5-1.</a:t>
                </a:r>
                <a:r>
                  <a:rPr kumimoji="1"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재암호화를 통해 다른 </a:t>
                </a:r>
                <a:r>
                  <a:rPr kumimoji="1" lang="ko-KR" altLang="en-US" sz="14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엔터티의</a:t>
                </a:r>
                <a:r>
                  <a:rPr kumimoji="1"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암호문으로</a:t>
                </a:r>
                <a:endPara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변경함으로써 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권한 위임 </a:t>
                </a:r>
                <a:r>
                  <a:rPr kumimoji="1"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가능</a:t>
                </a:r>
                <a:endPara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ko-KR" altLang="en-US" sz="3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endParaRPr kumimoji="1" lang="en-US" altLang="ko-KR" sz="3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5-2.</a:t>
                </a:r>
                <a:r>
                  <a:rPr kumimoji="1"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클라우드 컴퓨팅 환경에서 </a:t>
                </a:r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안전하게 데이터를</a:t>
                </a:r>
                <a:endPara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ko-KR" altLang="en-US" sz="1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공유하기 위해 사용</a:t>
                </a:r>
                <a:r>
                  <a:rPr kumimoji="1" lang="ko-KR" altLang="en-US" sz="14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되는 기술 </a:t>
                </a:r>
                <a:endPara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CB56288D-4B9F-F039-6C10-99C3AE3071D8}"/>
                  </a:ext>
                </a:extLst>
              </p:cNvPr>
              <p:cNvGrpSpPr/>
              <p:nvPr/>
            </p:nvGrpSpPr>
            <p:grpSpPr>
              <a:xfrm>
                <a:off x="7282014" y="5053654"/>
                <a:ext cx="4897974" cy="1064484"/>
                <a:chOff x="7282014" y="4749506"/>
                <a:chExt cx="4897974" cy="1064484"/>
              </a:xfrm>
            </p:grpSpPr>
            <p:sp>
              <p:nvSpPr>
                <p:cNvPr id="39" name="모서리가 둥근 직사각형 38">
                  <a:extLst>
                    <a:ext uri="{FF2B5EF4-FFF2-40B4-BE49-F238E27FC236}">
                      <a16:creationId xmlns:a16="http://schemas.microsoft.com/office/drawing/2014/main" id="{F34E648D-43A7-60E5-A534-6598B4D57B16}"/>
                    </a:ext>
                  </a:extLst>
                </p:cNvPr>
                <p:cNvSpPr/>
                <p:nvPr/>
              </p:nvSpPr>
              <p:spPr>
                <a:xfrm>
                  <a:off x="7705600" y="4749506"/>
                  <a:ext cx="4400824" cy="1064484"/>
                </a:xfrm>
                <a:prstGeom prst="roundRect">
                  <a:avLst>
                    <a:gd name="adj" fmla="val 836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D39310-184B-5C46-58A4-31BD00C2B3DC}"/>
                    </a:ext>
                  </a:extLst>
                </p:cNvPr>
                <p:cNvSpPr txBox="1"/>
                <p:nvPr/>
              </p:nvSpPr>
              <p:spPr>
                <a:xfrm>
                  <a:off x="7282014" y="4880502"/>
                  <a:ext cx="32912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400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7.</a:t>
                  </a:r>
                  <a:r>
                    <a:rPr kumimoji="1" lang="ko-KR" altLang="en-US" sz="1400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 복호화 한 후</a:t>
                  </a:r>
                  <a:r>
                    <a:rPr kumimoji="1" lang="en-US" altLang="ko-KR" sz="1400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,</a:t>
                  </a:r>
                  <a:r>
                    <a:rPr kumimoji="1" lang="ko-KR" altLang="en-US" sz="1400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 무결성 검증 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32B1B68-8FB9-B40B-224E-A0D33FF782C5}"/>
                    </a:ext>
                  </a:extLst>
                </p:cNvPr>
                <p:cNvSpPr txBox="1"/>
                <p:nvPr/>
              </p:nvSpPr>
              <p:spPr>
                <a:xfrm>
                  <a:off x="7756096" y="5148176"/>
                  <a:ext cx="442389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kumimoji="1" lang="en-US" altLang="ko-KR" sz="14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7-1.</a:t>
                  </a:r>
                  <a:r>
                    <a:rPr kumimoji="1" lang="ko-KR" altLang="en-US" sz="14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 복호화 하여 체인 상의 필요 데이터와 비교함으로써</a:t>
                  </a:r>
                  <a:endParaRPr kumimoji="1"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  <a:p>
                  <a:r>
                    <a:rPr kumimoji="1" lang="ko-KR" altLang="en-US" sz="14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무결성 검증</a:t>
                  </a:r>
                  <a:endParaRPr kumimoji="1" lang="en-US" altLang="ko-KR" sz="1400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</p:grp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4A0CFA6D-FE85-7F4C-496D-B98B6862DE54}"/>
                </a:ext>
              </a:extLst>
            </p:cNvPr>
            <p:cNvSpPr/>
            <p:nvPr/>
          </p:nvSpPr>
          <p:spPr>
            <a:xfrm>
              <a:off x="35955" y="2680040"/>
              <a:ext cx="4106525" cy="3970214"/>
            </a:xfrm>
            <a:prstGeom prst="roundRect">
              <a:avLst>
                <a:gd name="adj" fmla="val 1436"/>
              </a:avLst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42651F-C6A4-EC02-B892-6C675BEEAC81}"/>
                </a:ext>
              </a:extLst>
            </p:cNvPr>
            <p:cNvSpPr txBox="1"/>
            <p:nvPr/>
          </p:nvSpPr>
          <p:spPr>
            <a:xfrm>
              <a:off x="1340562" y="2510763"/>
              <a:ext cx="12540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accent5">
                      <a:lumMod val="75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데이터 소유자</a:t>
              </a: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0B5B44CB-9DA2-9F55-F163-712B4CE33DCE}"/>
                </a:ext>
              </a:extLst>
            </p:cNvPr>
            <p:cNvSpPr/>
            <p:nvPr/>
          </p:nvSpPr>
          <p:spPr>
            <a:xfrm>
              <a:off x="7638862" y="2680039"/>
              <a:ext cx="4517183" cy="3554506"/>
            </a:xfrm>
            <a:prstGeom prst="roundRect">
              <a:avLst>
                <a:gd name="adj" fmla="val 1436"/>
              </a:avLst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E86344-90E2-841B-1D0F-D15B015568C4}"/>
                </a:ext>
              </a:extLst>
            </p:cNvPr>
            <p:cNvSpPr txBox="1"/>
            <p:nvPr/>
          </p:nvSpPr>
          <p:spPr>
            <a:xfrm>
              <a:off x="8905271" y="2510763"/>
              <a:ext cx="2001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accent5">
                      <a:lumMod val="75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클라우드 서비스 제공자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25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D69BA6A-B0D4-E917-271A-D241A0FA56FC}"/>
              </a:ext>
            </a:extLst>
          </p:cNvPr>
          <p:cNvSpPr/>
          <p:nvPr/>
        </p:nvSpPr>
        <p:spPr>
          <a:xfrm>
            <a:off x="233086" y="4980818"/>
            <a:ext cx="11647736" cy="1569660"/>
          </a:xfrm>
          <a:prstGeom prst="roundRect">
            <a:avLst>
              <a:gd name="adj" fmla="val 40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A3299F-1A61-AC69-9A54-7DCEBF88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439E3-8895-3DCF-32F7-C8A764CE12B5}"/>
              </a:ext>
            </a:extLst>
          </p:cNvPr>
          <p:cNvSpPr txBox="1"/>
          <p:nvPr/>
        </p:nvSpPr>
        <p:spPr>
          <a:xfrm>
            <a:off x="298681" y="5187028"/>
            <a:ext cx="11318091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안전한 집계 시스템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신뢰성 있는 데이터 공유 및 딥러닝 학습 등 </a:t>
            </a: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다양한 분야에 응용 가능한 상황</a:t>
            </a:r>
            <a:endParaRPr kumimoji="1" lang="en-US" altLang="ko-KR" sz="1600" b="1" dirty="0">
              <a:solidFill>
                <a:schemeClr val="accent5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그러나 </a:t>
            </a: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대부분의 연구가 집계 시스템을 대상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함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향후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다양한 타겟에 대한 연구가 필요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것으로 생각되며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 기술과 결합된다면 </a:t>
            </a: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넓은 분야에 확장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가능할 것으로 예상 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882DEA-1685-5820-172C-23DAB7146846}"/>
              </a:ext>
            </a:extLst>
          </p:cNvPr>
          <p:cNvGrpSpPr/>
          <p:nvPr/>
        </p:nvGrpSpPr>
        <p:grpSpPr>
          <a:xfrm>
            <a:off x="580424" y="2068206"/>
            <a:ext cx="5454792" cy="2352257"/>
            <a:chOff x="667039" y="1823178"/>
            <a:chExt cx="5454792" cy="235225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E9D4FDA-ECEB-57EC-0480-D2AFC7F1B2B7}"/>
                </a:ext>
              </a:extLst>
            </p:cNvPr>
            <p:cNvGrpSpPr/>
            <p:nvPr/>
          </p:nvGrpSpPr>
          <p:grpSpPr>
            <a:xfrm>
              <a:off x="667039" y="1823178"/>
              <a:ext cx="5222317" cy="2352257"/>
              <a:chOff x="667039" y="1823178"/>
              <a:chExt cx="5222317" cy="2352257"/>
            </a:xfrm>
          </p:grpSpPr>
          <p:sp>
            <p:nvSpPr>
              <p:cNvPr id="24" name="모서리가 둥근 직사각형 23">
                <a:extLst>
                  <a:ext uri="{FF2B5EF4-FFF2-40B4-BE49-F238E27FC236}">
                    <a16:creationId xmlns:a16="http://schemas.microsoft.com/office/drawing/2014/main" id="{01BE7056-9A4C-3E2C-95E5-BDD774F4D23D}"/>
                  </a:ext>
                </a:extLst>
              </p:cNvPr>
              <p:cNvSpPr/>
              <p:nvPr/>
            </p:nvSpPr>
            <p:spPr>
              <a:xfrm>
                <a:off x="667039" y="2175594"/>
                <a:ext cx="5222317" cy="1999841"/>
              </a:xfrm>
              <a:prstGeom prst="roundRect">
                <a:avLst>
                  <a:gd name="adj" fmla="val 408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5EEECE-E680-9592-C00D-0601CAED972C}"/>
                  </a:ext>
                </a:extLst>
              </p:cNvPr>
              <p:cNvSpPr txBox="1"/>
              <p:nvPr/>
            </p:nvSpPr>
            <p:spPr>
              <a:xfrm>
                <a:off x="2347269" y="1823178"/>
                <a:ext cx="1425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동형암호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A278C0-5D87-F1DA-97F1-FAA27C9D9D6E}"/>
                </a:ext>
              </a:extLst>
            </p:cNvPr>
            <p:cNvSpPr txBox="1"/>
            <p:nvPr/>
          </p:nvSpPr>
          <p:spPr>
            <a:xfrm>
              <a:off x="745131" y="2399142"/>
              <a:ext cx="537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블록 체인의 거래 데이터 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금액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계좌 등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을 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숨긴 채 지불 가능</a:t>
              </a:r>
              <a:endPara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KR" sz="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빅데이터에 대한 집계 시스템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에 대한 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안전한 설계 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가능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kumimoji="1" lang="en-US" altLang="ko-KR" sz="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동형암호는 연산에 많은 시간이 소요되지만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b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최근 연구는 속도나 계산 오버헤드 면에서 높은 성능을 달성</a:t>
              </a:r>
              <a:b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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 블록체인 </a:t>
              </a:r>
              <a:r>
                <a:rPr kumimoji="1" lang="ko-KR" altLang="en-US" sz="14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확장성을 저하시키지 </a:t>
              </a:r>
              <a:r>
                <a:rPr kumimoji="1" lang="en-US" altLang="ko-KR" sz="14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X</a:t>
              </a:r>
              <a:endParaRPr kumimoji="1" lang="en-US" altLang="ko-KR" sz="14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kumimoji="1" lang="en-US" altLang="ko-KR" sz="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b="1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보안성 및 확장성을 모두 만족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하는 연구 사례 다수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AA7B38-0381-0639-D027-D7F0934EE949}"/>
              </a:ext>
            </a:extLst>
          </p:cNvPr>
          <p:cNvSpPr txBox="1"/>
          <p:nvPr/>
        </p:nvSpPr>
        <p:spPr>
          <a:xfrm>
            <a:off x="2336622" y="1412025"/>
            <a:ext cx="751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블록체인 상에서의 </a:t>
            </a:r>
            <a:r>
              <a:rPr kumimoji="1" lang="ko-KR" altLang="en-US" sz="160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프라이버시 보호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위해 </a:t>
            </a:r>
            <a:r>
              <a:rPr kumimoji="1"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동형암호와 영지식 증명이 활용</a:t>
            </a:r>
            <a:endParaRPr kumimoji="1"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BC9843-695F-40AE-CF5F-5F15E449DC20}"/>
              </a:ext>
            </a:extLst>
          </p:cNvPr>
          <p:cNvGrpSpPr/>
          <p:nvPr/>
        </p:nvGrpSpPr>
        <p:grpSpPr>
          <a:xfrm>
            <a:off x="6028840" y="2068206"/>
            <a:ext cx="5642754" cy="2352256"/>
            <a:chOff x="947380" y="1823178"/>
            <a:chExt cx="5642754" cy="235225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5FE2B33-D967-4651-E2FB-EF08585F582E}"/>
                </a:ext>
              </a:extLst>
            </p:cNvPr>
            <p:cNvGrpSpPr/>
            <p:nvPr/>
          </p:nvGrpSpPr>
          <p:grpSpPr>
            <a:xfrm>
              <a:off x="947380" y="1823178"/>
              <a:ext cx="5642754" cy="2352256"/>
              <a:chOff x="947380" y="1823178"/>
              <a:chExt cx="5642754" cy="2352256"/>
            </a:xfrm>
          </p:grpSpPr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F7D73D4A-1278-37E3-8032-7DF8A694F82C}"/>
                  </a:ext>
                </a:extLst>
              </p:cNvPr>
              <p:cNvSpPr/>
              <p:nvPr/>
            </p:nvSpPr>
            <p:spPr>
              <a:xfrm>
                <a:off x="947380" y="2175594"/>
                <a:ext cx="5642754" cy="1999840"/>
              </a:xfrm>
              <a:prstGeom prst="roundRect">
                <a:avLst>
                  <a:gd name="adj" fmla="val 408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FBA93A-0C0E-73DF-2FF3-4B75714EE93B}"/>
                  </a:ext>
                </a:extLst>
              </p:cNvPr>
              <p:cNvSpPr txBox="1"/>
              <p:nvPr/>
            </p:nvSpPr>
            <p:spPr>
              <a:xfrm>
                <a:off x="3055835" y="1823178"/>
                <a:ext cx="1425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영지식 증명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CF6C2C-BA08-9DB8-D852-C88C47E4F396}"/>
                </a:ext>
              </a:extLst>
            </p:cNvPr>
            <p:cNvSpPr txBox="1"/>
            <p:nvPr/>
          </p:nvSpPr>
          <p:spPr>
            <a:xfrm>
              <a:off x="1080776" y="2783862"/>
              <a:ext cx="542459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데이터를 노출하지 않으면서</a:t>
              </a: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필요한 값을 가지고 있음을 증명 </a:t>
              </a:r>
              <a:r>
                <a:rPr kumimoji="1" lang="ko-KR" altLang="en-US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가능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KR" sz="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동형 암호화와 함께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쓰일 수 있음</a:t>
              </a:r>
              <a:b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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  <a:sym typeface="Wingdings" pitchFamily="2" charset="2"/>
                </a:rPr>
                <a:t> 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암호문에 대한 연산을 하지만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조건을 만족하는 값임을 증명</a:t>
              </a:r>
            </a:p>
          </p:txBody>
        </p:sp>
      </p:grp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8E3716AC-F065-A227-0A2F-6C9893498C4D}"/>
              </a:ext>
            </a:extLst>
          </p:cNvPr>
          <p:cNvSpPr/>
          <p:nvPr/>
        </p:nvSpPr>
        <p:spPr>
          <a:xfrm rot="5400000">
            <a:off x="5755030" y="4793845"/>
            <a:ext cx="319414" cy="36252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0889751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3096</TotalTime>
  <Words>1347</Words>
  <Application>Microsoft Macintosh PowerPoint</Application>
  <PresentationFormat>와이드스크린</PresentationFormat>
  <Paragraphs>206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Arial</vt:lpstr>
      <vt:lpstr>BM JUA OTF</vt:lpstr>
      <vt:lpstr>HCRBatang</vt:lpstr>
      <vt:lpstr>Cambria Math</vt:lpstr>
      <vt:lpstr>NanumGothic</vt:lpstr>
      <vt:lpstr>맑은 고딕</vt:lpstr>
      <vt:lpstr>제목 테마</vt:lpstr>
      <vt:lpstr>동형암호와 영지식 기반의 블록체인 동향</vt:lpstr>
      <vt:lpstr>블록체인과 데이터 프라이버시</vt:lpstr>
      <vt:lpstr>동형암호</vt:lpstr>
      <vt:lpstr>영지식 증명</vt:lpstr>
      <vt:lpstr>연구 사례 1</vt:lpstr>
      <vt:lpstr>연구 사례 2 </vt:lpstr>
      <vt:lpstr>연구 사례 3</vt:lpstr>
      <vt:lpstr>연구 사례 4</vt:lpstr>
      <vt:lpstr>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김현지</cp:lastModifiedBy>
  <cp:revision>280</cp:revision>
  <dcterms:created xsi:type="dcterms:W3CDTF">2019-03-05T04:29:07Z</dcterms:created>
  <dcterms:modified xsi:type="dcterms:W3CDTF">2022-11-25T09:34:42Z</dcterms:modified>
</cp:coreProperties>
</file>